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3720" r:id="rId5"/>
    <p:sldMasterId id="2147483753" r:id="rId6"/>
  </p:sldMasterIdLst>
  <p:notesMasterIdLst>
    <p:notesMasterId r:id="rId30"/>
  </p:notesMasterIdLst>
  <p:sldIdLst>
    <p:sldId id="256" r:id="rId7"/>
    <p:sldId id="257" r:id="rId8"/>
    <p:sldId id="259" r:id="rId9"/>
    <p:sldId id="260" r:id="rId10"/>
    <p:sldId id="875" r:id="rId11"/>
    <p:sldId id="261" r:id="rId12"/>
    <p:sldId id="258" r:id="rId13"/>
    <p:sldId id="398" r:id="rId14"/>
    <p:sldId id="399" r:id="rId15"/>
    <p:sldId id="437" r:id="rId16"/>
    <p:sldId id="267" r:id="rId17"/>
    <p:sldId id="418" r:id="rId18"/>
    <p:sldId id="420" r:id="rId19"/>
    <p:sldId id="434" r:id="rId20"/>
    <p:sldId id="400" r:id="rId21"/>
    <p:sldId id="436" r:id="rId22"/>
    <p:sldId id="415" r:id="rId23"/>
    <p:sldId id="428" r:id="rId24"/>
    <p:sldId id="431" r:id="rId25"/>
    <p:sldId id="276" r:id="rId26"/>
    <p:sldId id="274" r:id="rId27"/>
    <p:sldId id="422" r:id="rId28"/>
    <p:sldId id="268" r:id="rId29"/>
  </p:sldIdLst>
  <p:sldSz cx="12192000" cy="6858000"/>
  <p:notesSz cx="6797675" cy="9926638"/>
  <p:embeddedFontLst>
    <p:embeddedFont>
      <p:font typeface="Open Sans Bold" panose="020B0806030504020204" charset="0"/>
      <p:regular r:id="rId31"/>
      <p:bold r:id="rId32"/>
    </p:embeddedFont>
    <p:embeddedFont>
      <p:font typeface="Source Sans 3" panose="020B0604020202020204" charset="0"/>
      <p:regular r:id="rId33"/>
      <p:bold r:id="rId34"/>
      <p:italic r:id="rId35"/>
      <p:boldItalic r:id="rId36"/>
    </p:embeddedFont>
    <p:embeddedFont>
      <p:font typeface="Source Sans 3 SemiBold" panose="020B0604020202020204" charset="0"/>
      <p:regular r:id="rId37"/>
      <p:bold r:id="rId38"/>
      <p:italic r:id="rId39"/>
      <p:boldItalic r:id="rId40"/>
    </p:embeddedFont>
    <p:embeddedFont>
      <p:font typeface="Source Sans Pro" panose="020B0503030403020204" pitchFamily="34" charset="0"/>
      <p:regular r:id="rId41"/>
      <p:bold r:id="rId42"/>
      <p:italic r:id="rId43"/>
      <p:boldItalic r:id="rId44"/>
    </p:embeddedFont>
    <p:embeddedFont>
      <p:font typeface="Source Sans Pro Bold" panose="020B0703030403020204" pitchFamily="34" charset="0"/>
      <p:bold r:id="rId45"/>
    </p:embeddedFont>
    <p:embeddedFont>
      <p:font typeface="Trebuchet MS" panose="020B0603020202020204" pitchFamily="34" charset="0"/>
      <p:regular r:id="rId46"/>
      <p:bold r:id="rId47"/>
      <p:italic r:id="rId48"/>
      <p:boldItalic r:id="rId49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itys" id="{FA035D0F-21A9-FB47-B5BB-BB98B96148F4}">
          <p14:sldIdLst>
            <p14:sldId id="256"/>
            <p14:sldId id="257"/>
            <p14:sldId id="259"/>
            <p14:sldId id="260"/>
            <p14:sldId id="875"/>
            <p14:sldId id="261"/>
            <p14:sldId id="258"/>
            <p14:sldId id="398"/>
            <p14:sldId id="399"/>
            <p14:sldId id="437"/>
            <p14:sldId id="267"/>
            <p14:sldId id="418"/>
            <p14:sldId id="420"/>
            <p14:sldId id="434"/>
            <p14:sldId id="400"/>
            <p14:sldId id="436"/>
            <p14:sldId id="415"/>
            <p14:sldId id="428"/>
            <p14:sldId id="431"/>
            <p14:sldId id="276"/>
            <p14:sldId id="274"/>
            <p14:sldId id="422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AF"/>
    <a:srgbClr val="99559F"/>
    <a:srgbClr val="181717"/>
    <a:srgbClr val="F2E1E8"/>
    <a:srgbClr val="771C7F"/>
    <a:srgbClr val="0090A8"/>
    <a:srgbClr val="629EAC"/>
    <a:srgbClr val="B2D6DB"/>
    <a:srgbClr val="AE1F7B"/>
    <a:srgbClr val="00C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3FC8F7-1535-45AF-BDAD-8F2C1AD1AAF1}" v="11" dt="2026-06-04T12:52:13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47" autoAdjust="0"/>
  </p:normalViewPr>
  <p:slideViewPr>
    <p:cSldViewPr snapToGrid="0">
      <p:cViewPr varScale="1">
        <p:scale>
          <a:sx n="57" d="100"/>
          <a:sy n="57" d="100"/>
        </p:scale>
        <p:origin x="9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9.fntdata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4.xml"/><Relationship Id="rId41" Type="http://schemas.openxmlformats.org/officeDocument/2006/relationships/font" Target="fonts/font11.fntdata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ona Mäki" userId="0c4b008b-461b-4949-8f88-552b02df075b" providerId="ADAL" clId="{2BB93285-C13C-4A79-A0B1-8EB905991EAF}"/>
    <pc:docChg chg="undo custSel addSld delSld modSld delMainMaster modSection">
      <pc:chgData name="Ilona Mäki" userId="0c4b008b-461b-4949-8f88-552b02df075b" providerId="ADAL" clId="{2BB93285-C13C-4A79-A0B1-8EB905991EAF}" dt="2026-06-04T12:56:56.382" v="86" actId="20577"/>
      <pc:docMkLst>
        <pc:docMk/>
      </pc:docMkLst>
      <pc:sldChg chg="modSp mod">
        <pc:chgData name="Ilona Mäki" userId="0c4b008b-461b-4949-8f88-552b02df075b" providerId="ADAL" clId="{2BB93285-C13C-4A79-A0B1-8EB905991EAF}" dt="2026-06-04T12:53:10.115" v="38" actId="2711"/>
        <pc:sldMkLst>
          <pc:docMk/>
          <pc:sldMk cId="0" sldId="256"/>
        </pc:sldMkLst>
        <pc:spChg chg="mod">
          <ac:chgData name="Ilona Mäki" userId="0c4b008b-461b-4949-8f88-552b02df075b" providerId="ADAL" clId="{2BB93285-C13C-4A79-A0B1-8EB905991EAF}" dt="2026-06-04T12:53:10.115" v="38" actId="2711"/>
          <ac:spMkLst>
            <pc:docMk/>
            <pc:sldMk cId="0" sldId="256"/>
            <ac:spMk id="4" creationId="{00000000-0000-0000-0000-000000000000}"/>
          </ac:spMkLst>
        </pc:spChg>
      </pc:sldChg>
      <pc:sldChg chg="modSp mod">
        <pc:chgData name="Ilona Mäki" userId="0c4b008b-461b-4949-8f88-552b02df075b" providerId="ADAL" clId="{2BB93285-C13C-4A79-A0B1-8EB905991EAF}" dt="2026-06-04T12:53:26.029" v="39" actId="2711"/>
        <pc:sldMkLst>
          <pc:docMk/>
          <pc:sldMk cId="0" sldId="257"/>
        </pc:sldMkLst>
        <pc:spChg chg="mod">
          <ac:chgData name="Ilona Mäki" userId="0c4b008b-461b-4949-8f88-552b02df075b" providerId="ADAL" clId="{2BB93285-C13C-4A79-A0B1-8EB905991EAF}" dt="2026-06-04T08:18:43.739" v="27" actId="207"/>
          <ac:spMkLst>
            <pc:docMk/>
            <pc:sldMk cId="0" sldId="257"/>
            <ac:spMk id="5" creationId="{00000000-0000-0000-0000-000000000000}"/>
          </ac:spMkLst>
        </pc:spChg>
        <pc:spChg chg="mod">
          <ac:chgData name="Ilona Mäki" userId="0c4b008b-461b-4949-8f88-552b02df075b" providerId="ADAL" clId="{2BB93285-C13C-4A79-A0B1-8EB905991EAF}" dt="2026-06-04T12:53:26.029" v="39" actId="2711"/>
          <ac:spMkLst>
            <pc:docMk/>
            <pc:sldMk cId="0" sldId="257"/>
            <ac:spMk id="14" creationId="{22BAA4C7-E6B7-7259-A840-281977421CF5}"/>
          </ac:spMkLst>
        </pc:spChg>
      </pc:sldChg>
      <pc:sldChg chg="delSp mod">
        <pc:chgData name="Ilona Mäki" userId="0c4b008b-461b-4949-8f88-552b02df075b" providerId="ADAL" clId="{2BB93285-C13C-4A79-A0B1-8EB905991EAF}" dt="2026-06-04T08:15:50.308" v="20" actId="478"/>
        <pc:sldMkLst>
          <pc:docMk/>
          <pc:sldMk cId="0" sldId="258"/>
        </pc:sldMkLst>
        <pc:spChg chg="del">
          <ac:chgData name="Ilona Mäki" userId="0c4b008b-461b-4949-8f88-552b02df075b" providerId="ADAL" clId="{2BB93285-C13C-4A79-A0B1-8EB905991EAF}" dt="2026-06-04T08:15:50.308" v="20" actId="478"/>
          <ac:spMkLst>
            <pc:docMk/>
            <pc:sldMk cId="0" sldId="258"/>
            <ac:spMk id="10" creationId="{00000000-0000-0000-0000-000000000000}"/>
          </ac:spMkLst>
        </pc:spChg>
      </pc:sldChg>
      <pc:sldChg chg="modSp mod setBg">
        <pc:chgData name="Ilona Mäki" userId="0c4b008b-461b-4949-8f88-552b02df075b" providerId="ADAL" clId="{2BB93285-C13C-4A79-A0B1-8EB905991EAF}" dt="2026-06-04T12:54:16.758" v="41" actId="2711"/>
        <pc:sldMkLst>
          <pc:docMk/>
          <pc:sldMk cId="0" sldId="259"/>
        </pc:sldMkLst>
        <pc:spChg chg="mod">
          <ac:chgData name="Ilona Mäki" userId="0c4b008b-461b-4949-8f88-552b02df075b" providerId="ADAL" clId="{2BB93285-C13C-4A79-A0B1-8EB905991EAF}" dt="2026-06-04T12:54:16.758" v="41" actId="2711"/>
          <ac:spMkLst>
            <pc:docMk/>
            <pc:sldMk cId="0" sldId="259"/>
            <ac:spMk id="11" creationId="{5B1490D0-08A3-978B-8129-D8F414F6D247}"/>
          </ac:spMkLst>
        </pc:spChg>
      </pc:sldChg>
      <pc:sldChg chg="setBg">
        <pc:chgData name="Ilona Mäki" userId="0c4b008b-461b-4949-8f88-552b02df075b" providerId="ADAL" clId="{2BB93285-C13C-4A79-A0B1-8EB905991EAF}" dt="2026-06-04T08:13:26.774" v="2"/>
        <pc:sldMkLst>
          <pc:docMk/>
          <pc:sldMk cId="0" sldId="260"/>
        </pc:sldMkLst>
      </pc:sldChg>
      <pc:sldChg chg="modSp mod setBg">
        <pc:chgData name="Ilona Mäki" userId="0c4b008b-461b-4949-8f88-552b02df075b" providerId="ADAL" clId="{2BB93285-C13C-4A79-A0B1-8EB905991EAF}" dt="2026-06-04T12:54:07.008" v="40" actId="2711"/>
        <pc:sldMkLst>
          <pc:docMk/>
          <pc:sldMk cId="0" sldId="261"/>
        </pc:sldMkLst>
        <pc:spChg chg="mod">
          <ac:chgData name="Ilona Mäki" userId="0c4b008b-461b-4949-8f88-552b02df075b" providerId="ADAL" clId="{2BB93285-C13C-4A79-A0B1-8EB905991EAF}" dt="2026-06-04T12:54:07.008" v="40" actId="2711"/>
          <ac:spMkLst>
            <pc:docMk/>
            <pc:sldMk cId="0" sldId="261"/>
            <ac:spMk id="8" creationId="{8A46C840-3A84-01D5-0B5B-99A3985C2E5F}"/>
          </ac:spMkLst>
        </pc:spChg>
        <pc:spChg chg="mod">
          <ac:chgData name="Ilona Mäki" userId="0c4b008b-461b-4949-8f88-552b02df075b" providerId="ADAL" clId="{2BB93285-C13C-4A79-A0B1-8EB905991EAF}" dt="2026-06-04T08:14:13.305" v="8" actId="207"/>
          <ac:spMkLst>
            <pc:docMk/>
            <pc:sldMk cId="0" sldId="261"/>
            <ac:spMk id="9" creationId="{4E1F21BB-AE60-91CB-C96A-CBF4F0C90EA1}"/>
          </ac:spMkLst>
        </pc:spChg>
      </pc:sldChg>
      <pc:sldChg chg="delSp mod">
        <pc:chgData name="Ilona Mäki" userId="0c4b008b-461b-4949-8f88-552b02df075b" providerId="ADAL" clId="{2BB93285-C13C-4A79-A0B1-8EB905991EAF}" dt="2026-06-04T08:16:22.978" v="24" actId="478"/>
        <pc:sldMkLst>
          <pc:docMk/>
          <pc:sldMk cId="0" sldId="268"/>
        </pc:sldMkLst>
        <pc:spChg chg="del">
          <ac:chgData name="Ilona Mäki" userId="0c4b008b-461b-4949-8f88-552b02df075b" providerId="ADAL" clId="{2BB93285-C13C-4A79-A0B1-8EB905991EAF}" dt="2026-06-04T08:16:22.978" v="24" actId="478"/>
          <ac:spMkLst>
            <pc:docMk/>
            <pc:sldMk cId="0" sldId="268"/>
            <ac:spMk id="10" creationId="{00000000-0000-0000-0000-000000000000}"/>
          </ac:spMkLst>
        </pc:spChg>
      </pc:sldChg>
      <pc:sldChg chg="setBg">
        <pc:chgData name="Ilona Mäki" userId="0c4b008b-461b-4949-8f88-552b02df075b" providerId="ADAL" clId="{2BB93285-C13C-4A79-A0B1-8EB905991EAF}" dt="2026-06-04T08:16:09.580" v="21"/>
        <pc:sldMkLst>
          <pc:docMk/>
          <pc:sldMk cId="0" sldId="274"/>
        </pc:sldMkLst>
      </pc:sldChg>
      <pc:sldChg chg="modSp mod">
        <pc:chgData name="Ilona Mäki" userId="0c4b008b-461b-4949-8f88-552b02df075b" providerId="ADAL" clId="{2BB93285-C13C-4A79-A0B1-8EB905991EAF}" dt="2026-06-04T11:25:01.598" v="31" actId="20577"/>
        <pc:sldMkLst>
          <pc:docMk/>
          <pc:sldMk cId="3797027874" sldId="276"/>
        </pc:sldMkLst>
        <pc:spChg chg="mod">
          <ac:chgData name="Ilona Mäki" userId="0c4b008b-461b-4949-8f88-552b02df075b" providerId="ADAL" clId="{2BB93285-C13C-4A79-A0B1-8EB905991EAF}" dt="2026-06-04T11:25:01.598" v="31" actId="20577"/>
          <ac:spMkLst>
            <pc:docMk/>
            <pc:sldMk cId="3797027874" sldId="276"/>
            <ac:spMk id="9" creationId="{82702E6C-AF41-D292-3A27-75BC6F564570}"/>
          </ac:spMkLst>
        </pc:spChg>
      </pc:sldChg>
      <pc:sldChg chg="del">
        <pc:chgData name="Ilona Mäki" userId="0c4b008b-461b-4949-8f88-552b02df075b" providerId="ADAL" clId="{2BB93285-C13C-4A79-A0B1-8EB905991EAF}" dt="2026-06-04T08:14:05.763" v="6" actId="2696"/>
        <pc:sldMkLst>
          <pc:docMk/>
          <pc:sldMk cId="0" sldId="283"/>
        </pc:sldMkLst>
      </pc:sldChg>
      <pc:sldChg chg="modNotesTx">
        <pc:chgData name="Ilona Mäki" userId="0c4b008b-461b-4949-8f88-552b02df075b" providerId="ADAL" clId="{2BB93285-C13C-4A79-A0B1-8EB905991EAF}" dt="2026-06-04T11:14:47.261" v="30" actId="20577"/>
        <pc:sldMkLst>
          <pc:docMk/>
          <pc:sldMk cId="0" sldId="415"/>
        </pc:sldMkLst>
      </pc:sldChg>
      <pc:sldChg chg="modSp mod">
        <pc:chgData name="Ilona Mäki" userId="0c4b008b-461b-4949-8f88-552b02df075b" providerId="ADAL" clId="{2BB93285-C13C-4A79-A0B1-8EB905991EAF}" dt="2026-06-04T12:56:02.503" v="67" actId="20577"/>
        <pc:sldMkLst>
          <pc:docMk/>
          <pc:sldMk cId="2273337345" sldId="418"/>
        </pc:sldMkLst>
        <pc:spChg chg="mod">
          <ac:chgData name="Ilona Mäki" userId="0c4b008b-461b-4949-8f88-552b02df075b" providerId="ADAL" clId="{2BB93285-C13C-4A79-A0B1-8EB905991EAF}" dt="2026-06-04T12:56:02.503" v="67" actId="20577"/>
          <ac:spMkLst>
            <pc:docMk/>
            <pc:sldMk cId="2273337345" sldId="418"/>
            <ac:spMk id="10" creationId="{9FA5E091-636D-07F4-B720-18584DB910EB}"/>
          </ac:spMkLst>
        </pc:spChg>
      </pc:sldChg>
      <pc:sldChg chg="modSp mod">
        <pc:chgData name="Ilona Mäki" userId="0c4b008b-461b-4949-8f88-552b02df075b" providerId="ADAL" clId="{2BB93285-C13C-4A79-A0B1-8EB905991EAF}" dt="2026-06-04T12:56:18.769" v="68" actId="20577"/>
        <pc:sldMkLst>
          <pc:docMk/>
          <pc:sldMk cId="2976340868" sldId="420"/>
        </pc:sldMkLst>
        <pc:spChg chg="mod">
          <ac:chgData name="Ilona Mäki" userId="0c4b008b-461b-4949-8f88-552b02df075b" providerId="ADAL" clId="{2BB93285-C13C-4A79-A0B1-8EB905991EAF}" dt="2026-06-04T12:56:18.769" v="68" actId="20577"/>
          <ac:spMkLst>
            <pc:docMk/>
            <pc:sldMk cId="2976340868" sldId="420"/>
            <ac:spMk id="10" creationId="{4166BF30-1983-15D5-5274-654D2A853849}"/>
          </ac:spMkLst>
        </pc:spChg>
      </pc:sldChg>
      <pc:sldChg chg="setBg modNotesTx">
        <pc:chgData name="Ilona Mäki" userId="0c4b008b-461b-4949-8f88-552b02df075b" providerId="ADAL" clId="{2BB93285-C13C-4A79-A0B1-8EB905991EAF}" dt="2026-06-04T11:14:34.318" v="28" actId="20577"/>
        <pc:sldMkLst>
          <pc:docMk/>
          <pc:sldMk cId="1185162525" sldId="422"/>
        </pc:sldMkLst>
      </pc:sldChg>
      <pc:sldChg chg="modSp mod modNotesTx">
        <pc:chgData name="Ilona Mäki" userId="0c4b008b-461b-4949-8f88-552b02df075b" providerId="ADAL" clId="{2BB93285-C13C-4A79-A0B1-8EB905991EAF}" dt="2026-06-04T12:56:37.477" v="74" actId="20577"/>
        <pc:sldMkLst>
          <pc:docMk/>
          <pc:sldMk cId="373024924" sldId="428"/>
        </pc:sldMkLst>
        <pc:spChg chg="mod">
          <ac:chgData name="Ilona Mäki" userId="0c4b008b-461b-4949-8f88-552b02df075b" providerId="ADAL" clId="{2BB93285-C13C-4A79-A0B1-8EB905991EAF}" dt="2026-06-04T12:56:37.477" v="74" actId="20577"/>
          <ac:spMkLst>
            <pc:docMk/>
            <pc:sldMk cId="373024924" sldId="428"/>
            <ac:spMk id="10" creationId="{B9A119A7-FA34-0EDE-F396-84C5E8D53350}"/>
          </ac:spMkLst>
        </pc:spChg>
      </pc:sldChg>
      <pc:sldChg chg="modSp mod">
        <pc:chgData name="Ilona Mäki" userId="0c4b008b-461b-4949-8f88-552b02df075b" providerId="ADAL" clId="{2BB93285-C13C-4A79-A0B1-8EB905991EAF}" dt="2026-06-04T12:56:56.382" v="86" actId="20577"/>
        <pc:sldMkLst>
          <pc:docMk/>
          <pc:sldMk cId="4022187354" sldId="431"/>
        </pc:sldMkLst>
        <pc:spChg chg="mod">
          <ac:chgData name="Ilona Mäki" userId="0c4b008b-461b-4949-8f88-552b02df075b" providerId="ADAL" clId="{2BB93285-C13C-4A79-A0B1-8EB905991EAF}" dt="2026-06-04T12:56:56.382" v="86" actId="20577"/>
          <ac:spMkLst>
            <pc:docMk/>
            <pc:sldMk cId="4022187354" sldId="431"/>
            <ac:spMk id="10" creationId="{0C675D0D-DCFF-AADC-6C80-6B90BE1A55F5}"/>
          </ac:spMkLst>
        </pc:spChg>
      </pc:sldChg>
      <pc:sldChg chg="addSp delSp modSp mod">
        <pc:chgData name="Ilona Mäki" userId="0c4b008b-461b-4949-8f88-552b02df075b" providerId="ADAL" clId="{2BB93285-C13C-4A79-A0B1-8EB905991EAF}" dt="2026-06-04T08:15:32.918" v="18" actId="478"/>
        <pc:sldMkLst>
          <pc:docMk/>
          <pc:sldMk cId="0" sldId="436"/>
        </pc:sldMkLst>
        <pc:spChg chg="add del mod">
          <ac:chgData name="Ilona Mäki" userId="0c4b008b-461b-4949-8f88-552b02df075b" providerId="ADAL" clId="{2BB93285-C13C-4A79-A0B1-8EB905991EAF}" dt="2026-06-04T08:15:26.636" v="17" actId="478"/>
          <ac:spMkLst>
            <pc:docMk/>
            <pc:sldMk cId="0" sldId="436"/>
            <ac:spMk id="2" creationId="{00000000-0000-0000-0000-000000000000}"/>
          </ac:spMkLst>
        </pc:spChg>
        <pc:spChg chg="del ord">
          <ac:chgData name="Ilona Mäki" userId="0c4b008b-461b-4949-8f88-552b02df075b" providerId="ADAL" clId="{2BB93285-C13C-4A79-A0B1-8EB905991EAF}" dt="2026-06-04T08:15:32.918" v="18" actId="478"/>
          <ac:spMkLst>
            <pc:docMk/>
            <pc:sldMk cId="0" sldId="436"/>
            <ac:spMk id="10" creationId="{00000000-0000-0000-0000-000000000000}"/>
          </ac:spMkLst>
        </pc:spChg>
        <pc:spChg chg="add del">
          <ac:chgData name="Ilona Mäki" userId="0c4b008b-461b-4949-8f88-552b02df075b" providerId="ADAL" clId="{2BB93285-C13C-4A79-A0B1-8EB905991EAF}" dt="2026-06-04T08:15:02.634" v="13" actId="478"/>
          <ac:spMkLst>
            <pc:docMk/>
            <pc:sldMk cId="0" sldId="436"/>
            <ac:spMk id="11" creationId="{F8013115-23D8-86FE-6409-4A64CA985DD5}"/>
          </ac:spMkLst>
        </pc:spChg>
      </pc:sldChg>
      <pc:sldChg chg="delSp mod">
        <pc:chgData name="Ilona Mäki" userId="0c4b008b-461b-4949-8f88-552b02df075b" providerId="ADAL" clId="{2BB93285-C13C-4A79-A0B1-8EB905991EAF}" dt="2026-06-04T08:15:42.405" v="19" actId="478"/>
        <pc:sldMkLst>
          <pc:docMk/>
          <pc:sldMk cId="0" sldId="437"/>
        </pc:sldMkLst>
        <pc:spChg chg="del">
          <ac:chgData name="Ilona Mäki" userId="0c4b008b-461b-4949-8f88-552b02df075b" providerId="ADAL" clId="{2BB93285-C13C-4A79-A0B1-8EB905991EAF}" dt="2026-06-04T08:15:42.405" v="19" actId="478"/>
          <ac:spMkLst>
            <pc:docMk/>
            <pc:sldMk cId="0" sldId="437"/>
            <ac:spMk id="10" creationId="{00000000-0000-0000-0000-000000000000}"/>
          </ac:spMkLst>
        </pc:spChg>
      </pc:sldChg>
      <pc:sldChg chg="del setBg">
        <pc:chgData name="Ilona Mäki" userId="0c4b008b-461b-4949-8f88-552b02df075b" providerId="ADAL" clId="{2BB93285-C13C-4A79-A0B1-8EB905991EAF}" dt="2026-06-04T08:16:26.374" v="25" actId="2696"/>
        <pc:sldMkLst>
          <pc:docMk/>
          <pc:sldMk cId="426774759" sldId="438"/>
        </pc:sldMkLst>
      </pc:sldChg>
      <pc:sldChg chg="add del setBg">
        <pc:chgData name="Ilona Mäki" userId="0c4b008b-461b-4949-8f88-552b02df075b" providerId="ADAL" clId="{2BB93285-C13C-4A79-A0B1-8EB905991EAF}" dt="2026-06-04T08:14:00.292" v="5"/>
        <pc:sldMkLst>
          <pc:docMk/>
          <pc:sldMk cId="0" sldId="875"/>
        </pc:sldMkLst>
      </pc:sldChg>
      <pc:sldMasterChg chg="del delSldLayout">
        <pc:chgData name="Ilona Mäki" userId="0c4b008b-461b-4949-8f88-552b02df075b" providerId="ADAL" clId="{2BB93285-C13C-4A79-A0B1-8EB905991EAF}" dt="2026-06-04T08:14:05.763" v="6" actId="2696"/>
        <pc:sldMasterMkLst>
          <pc:docMk/>
          <pc:sldMasterMk cId="3387294529" sldId="2147483732"/>
        </pc:sldMasterMkLst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1372890513" sldId="2147483733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083612905" sldId="2147483734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154352522" sldId="2147483735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1062381985" sldId="2147483736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993761629" sldId="2147483737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434306022" sldId="2147483738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389617703" sldId="2147483739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440309624" sldId="2147483740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3369529445" sldId="2147483741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3895091040" sldId="2147483742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164272536" sldId="2147483743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648684179" sldId="2147483744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426367807" sldId="2147483745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594258400" sldId="2147483746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073304360" sldId="2147483747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421518626" sldId="2147483748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1658753399" sldId="2147483749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3392414529" sldId="2147483750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821996090" sldId="2147483751"/>
          </pc:sldLayoutMkLst>
        </pc:sldLayoutChg>
        <pc:sldLayoutChg chg="del">
          <pc:chgData name="Ilona Mäki" userId="0c4b008b-461b-4949-8f88-552b02df075b" providerId="ADAL" clId="{2BB93285-C13C-4A79-A0B1-8EB905991EAF}" dt="2026-06-04T08:14:05.763" v="6" actId="2696"/>
          <pc:sldLayoutMkLst>
            <pc:docMk/>
            <pc:sldMasterMk cId="3387294529" sldId="2147483732"/>
            <pc:sldLayoutMk cId="2574157570" sldId="214748375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71CA2807-11C4-9D47-9319-19D80396BEA7}" type="datetimeFigureOut">
              <a:rPr lang="fi-FI" smtClean="0"/>
              <a:t>17.6.2026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E0D59797-ACBA-B341-B4F7-28341C0815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070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02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D59797-ACBA-B341-B4F7-28341C08156B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663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D59797-ACBA-B341-B4F7-28341C08156B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734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7C376-3BFE-0F3F-A3A7-96D84D68D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259F948-777E-7824-07DD-F53380C66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C8B38A9-C31A-FB49-319A-1B83279F3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9AFCA0B-923A-0706-C2FD-A082BC2AAF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D59797-ACBA-B341-B4F7-28341C08156B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519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0898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989FC-5203-E988-9C99-FFBEA7E59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9EA31F5-3ED6-BB92-5BCC-CA9FBDB71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01DCC66-F9C7-25A0-326C-904A2AF9A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ource Sans 3" panose="020B0604020202020204" charset="0"/>
              <a:buNone/>
            </a:pPr>
            <a:endParaRPr lang="fi-FI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4C8D7C8-51AB-3A8A-F2A8-B5840DA01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4493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938C9-600E-4D45-87B2-E36848897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A2FF0C5-AC4B-BD34-F499-8D748C5672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D091092-4B91-7F21-51CE-D594774E4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AD17061-F88F-0876-8CFF-1BE3DFDC8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917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371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7207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4986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3003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6687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591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ian kuvan paikkamerkki 1">
            <a:extLst>
              <a:ext uri="{FF2B5EF4-FFF2-40B4-BE49-F238E27FC236}">
                <a16:creationId xmlns:a16="http://schemas.microsoft.com/office/drawing/2014/main" id="{F2D01A37-4C8B-74C0-72D1-7DCB0BA2F7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Huomautusten paikkamerkki 2">
            <a:extLst>
              <a:ext uri="{FF2B5EF4-FFF2-40B4-BE49-F238E27FC236}">
                <a16:creationId xmlns:a16="http://schemas.microsoft.com/office/drawing/2014/main" id="{37917DBC-031C-1D09-B13F-E7768833F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i-FI" altLang="fi-FI" b="1">
              <a:solidFill>
                <a:srgbClr val="3E403E"/>
              </a:solidFill>
            </a:endParaRPr>
          </a:p>
        </p:txBody>
      </p:sp>
      <p:sp>
        <p:nvSpPr>
          <p:cNvPr id="26628" name="Dian numeron paikkamerkki 3">
            <a:extLst>
              <a:ext uri="{FF2B5EF4-FFF2-40B4-BE49-F238E27FC236}">
                <a16:creationId xmlns:a16="http://schemas.microsoft.com/office/drawing/2014/main" id="{5B0B6F91-3A6F-DFD2-53B1-7703AE6331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80A6E8-488F-446F-A4C2-41A60034A89B}" type="slidenum">
              <a:rPr kumimoji="0" lang="fi-FI" alt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ource Sans 3" panose="020B0604020202020204" charset="0"/>
              <a:buChar char="*"/>
            </a:pPr>
            <a:endParaRPr lang="fi-FI" sz="1200"/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888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7182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59797-ACBA-B341-B4F7-28341C08156B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29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jpeg"/><Relationship Id="rId5" Type="http://schemas.openxmlformats.org/officeDocument/2006/relationships/image" Target="../media/image36.jpeg"/><Relationship Id="rId4" Type="http://schemas.openxmlformats.org/officeDocument/2006/relationships/image" Target="../media/image18.jpe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8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ilman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77E54ECF-5585-5498-576D-415731310B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928"/>
          <a:stretch/>
        </p:blipFill>
        <p:spPr>
          <a:xfrm>
            <a:off x="-16914" y="4"/>
            <a:ext cx="7438131" cy="67728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2A984-954F-664D-14D1-808BF7436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16863" y="1831752"/>
            <a:ext cx="5701748" cy="2387600"/>
          </a:xfrm>
        </p:spPr>
        <p:txBody>
          <a:bodyPr anchor="b"/>
          <a:lstStyle>
            <a:lvl1pPr algn="l">
              <a:defRPr sz="6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Väkivallattomuuden tukijat peruspohja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559A0-8A21-4FD2-ACCA-8FDB5B1E2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6863" y="4311427"/>
            <a:ext cx="5701748" cy="1655762"/>
          </a:xfrm>
        </p:spPr>
        <p:txBody>
          <a:bodyPr/>
          <a:lstStyle>
            <a:lvl1pPr marL="0" indent="0" algn="l">
              <a:buNone/>
              <a:defRPr sz="2400" b="1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26F05-54D8-2B6B-1483-19DB34E2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824" y="6356354"/>
            <a:ext cx="2743200" cy="365125"/>
          </a:xfrm>
        </p:spPr>
        <p:txBody>
          <a:bodyPr/>
          <a:lstStyle/>
          <a:p>
            <a:fld id="{8183FD9D-B399-AB44-A0EC-08FDFE119759}" type="datetime1">
              <a:rPr lang="fi-FI" smtClean="0"/>
              <a:t>17.6.2026</a:t>
            </a:fld>
            <a:endParaRPr lang="en-FI"/>
          </a:p>
        </p:txBody>
      </p:sp>
      <p:pic>
        <p:nvPicPr>
          <p:cNvPr id="6" name="Picture 5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279401A6-DF48-6CCD-B352-00C90B0C1D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257" y="347872"/>
            <a:ext cx="1567731" cy="885477"/>
          </a:xfrm>
          <a:prstGeom prst="rect">
            <a:avLst/>
          </a:prstGeom>
        </p:spPr>
      </p:pic>
      <p:pic>
        <p:nvPicPr>
          <p:cNvPr id="8" name="Kuva 7" descr="Kuva, joka sisältää kohteen kuvakaappaus, Fontti, Sähkönsininen, Grafiikka&#10;&#10;Kuvaus luotu automaattisesti">
            <a:extLst>
              <a:ext uri="{FF2B5EF4-FFF2-40B4-BE49-F238E27FC236}">
                <a16:creationId xmlns:a16="http://schemas.microsoft.com/office/drawing/2014/main" id="{D7841318-1647-1409-F7FF-70D845598E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51197" y="231816"/>
            <a:ext cx="2742499" cy="651592"/>
          </a:xfrm>
          <a:prstGeom prst="rect">
            <a:avLst/>
          </a:prstGeom>
        </p:spPr>
      </p:pic>
      <p:pic>
        <p:nvPicPr>
          <p:cNvPr id="7" name="Kuva 6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EBC6490C-446F-8DC2-4449-5EDABB5735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2803" y="5457845"/>
            <a:ext cx="2742500" cy="124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40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teaching a child to ride a bike&#10;&#10;Description automatically generated">
            <a:extLst>
              <a:ext uri="{FF2B5EF4-FFF2-40B4-BE49-F238E27FC236}">
                <a16:creationId xmlns:a16="http://schemas.microsoft.com/office/drawing/2014/main" id="{23FDD1D1-4281-B648-0CA1-8EF608009D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3533" y="-8709"/>
            <a:ext cx="6099315" cy="688413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7A5CB08-5C6C-725D-5117-4705FAA1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80DBD96-69EE-D0FF-20A1-DB0F95B6D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39CFFE8-503A-C8EC-E1B6-A6A13BA06C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7640EE45-6656-3A4C-9CCC-0D492204AC22}" type="datetime1">
              <a:rPr lang="fi-FI" smtClean="0"/>
              <a:t>17.6.2026</a:t>
            </a:fld>
            <a:endParaRPr lang="en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75B6D5A-FE29-6984-462B-082CB1574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847406-8B74-D572-B9B6-6EDB0B504D49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681AC28B-8ED1-1331-0534-44A89B2213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2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A984-954F-664D-14D1-808BF7436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559A0-8A21-4FD2-ACCA-8FDB5B1E2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26F05-54D8-2B6B-1483-19DB34E2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C0E0492C-BF5A-8B4D-9217-A624E9C1807B}" type="datetime1">
              <a:rPr lang="fi-FI" smtClean="0"/>
              <a:t>17.6.2026</a:t>
            </a:fld>
            <a:endParaRPr lang="en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69077D-B3AE-A3DD-6F74-821A34561C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5932" y="5982905"/>
            <a:ext cx="3231160" cy="76816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633A650-DCB5-D3FF-FF1B-AC90359B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pic>
        <p:nvPicPr>
          <p:cNvPr id="20" name="Picture 19" descr="A child looking out a window&#10;&#10;Description automatically generated">
            <a:extLst>
              <a:ext uri="{FF2B5EF4-FFF2-40B4-BE49-F238E27FC236}">
                <a16:creationId xmlns:a16="http://schemas.microsoft.com/office/drawing/2014/main" id="{353B99AC-67E0-6CFB-DE4B-FE5EF2749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2" y="4"/>
            <a:ext cx="4289879" cy="4294547"/>
          </a:xfrm>
          <a:prstGeom prst="rect">
            <a:avLst/>
          </a:prstGeom>
        </p:spPr>
      </p:pic>
      <p:pic>
        <p:nvPicPr>
          <p:cNvPr id="7" name="Picture 6" descr="A close-up of a pair of feet&#10;&#10;Description automatically generated">
            <a:extLst>
              <a:ext uri="{FF2B5EF4-FFF2-40B4-BE49-F238E27FC236}">
                <a16:creationId xmlns:a16="http://schemas.microsoft.com/office/drawing/2014/main" id="{F9819071-8E41-DC0C-D8F4-A19959B2A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2" y="3429001"/>
            <a:ext cx="3090159" cy="3429000"/>
          </a:xfrm>
          <a:prstGeom prst="rect">
            <a:avLst/>
          </a:prstGeom>
        </p:spPr>
      </p:pic>
      <p:pic>
        <p:nvPicPr>
          <p:cNvPr id="16" name="Picture 15" descr="A person whispering to a child&#10;&#10;Description automatically generated">
            <a:extLst>
              <a:ext uri="{FF2B5EF4-FFF2-40B4-BE49-F238E27FC236}">
                <a16:creationId xmlns:a16="http://schemas.microsoft.com/office/drawing/2014/main" id="{9BF0F6C7-7177-0C27-6190-39A8B63DD3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101842" y="-1"/>
            <a:ext cx="3090159" cy="3429001"/>
          </a:xfrm>
          <a:prstGeom prst="rect">
            <a:avLst/>
          </a:prstGeom>
        </p:spPr>
      </p:pic>
      <p:pic>
        <p:nvPicPr>
          <p:cNvPr id="19" name="Picture 18" descr="A broken potted plant on the floor&#10;&#10;Description automatically generated">
            <a:extLst>
              <a:ext uri="{FF2B5EF4-FFF2-40B4-BE49-F238E27FC236}">
                <a16:creationId xmlns:a16="http://schemas.microsoft.com/office/drawing/2014/main" id="{269E42E2-B110-AD2B-8C15-73949A2F9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1841" y="3429003"/>
            <a:ext cx="3090159" cy="3429001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C9AF89-3B78-948C-04D2-CCCA0E0907EA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6" name="Picture 5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DF70D9E6-87D5-7506-09B5-78D32E31289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3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russivupohja">
    <p:bg>
      <p:bgPr>
        <a:solidFill>
          <a:srgbClr val="629E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05BA9-8D10-C197-F115-ECF615082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02185-CE10-1CCB-9180-AAC624808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8"/>
            <a:ext cx="10515600" cy="423554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D43B1-DC87-386B-1029-F71143EC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3EDFD-5B9D-CDD7-1BE1-888A0E909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38C6C-DFE1-AB47-A7AE-F0AF4D1B9C1A}" type="slidenum">
              <a:t>‹#›</a:t>
            </a:fld>
            <a:endParaRPr lang="en-FI"/>
          </a:p>
        </p:txBody>
      </p:sp>
      <p:pic>
        <p:nvPicPr>
          <p:cNvPr id="7" name="Picture 6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6D2EC926-4D38-E6E6-6D65-4AF7A93217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140C49-9620-4052-1137-E6AA37108F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/>
          </a:blip>
          <a:stretch>
            <a:fillRect/>
          </a:stretch>
        </p:blipFill>
        <p:spPr>
          <a:xfrm>
            <a:off x="5185056" y="6105031"/>
            <a:ext cx="1821888" cy="531384"/>
          </a:xfrm>
          <a:prstGeom prst="rect">
            <a:avLst/>
          </a:prstGeom>
          <a:noFill/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E6BCCD2-1598-0002-0B83-FEC34449A6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301" y="5980071"/>
            <a:ext cx="3231160" cy="768163"/>
          </a:xfrm>
          <a:prstGeom prst="rect">
            <a:avLst/>
          </a:prstGeom>
        </p:spPr>
      </p:pic>
      <p:pic>
        <p:nvPicPr>
          <p:cNvPr id="10" name="Kuva 9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3FAAE5A3-A6C5-1EA7-6329-890F46DEA7B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10600" y="5699081"/>
            <a:ext cx="2895474" cy="13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3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ussivupohja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79218-A2A9-6BE0-1959-2BC9EE4E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38C6C-DFE1-AB47-A7AE-F0AF4D1B9C1A}" type="slidenum"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95449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6A0DB7-72AC-25B5-4061-AD7A61FE397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pic>
        <p:nvPicPr>
          <p:cNvPr id="9" name="Picture 8" descr="A black and white pattern&#10;&#10;Description automatically generated">
            <a:extLst>
              <a:ext uri="{FF2B5EF4-FFF2-40B4-BE49-F238E27FC236}">
                <a16:creationId xmlns:a16="http://schemas.microsoft.com/office/drawing/2014/main" id="{C3188E9A-160F-BC60-543C-63B459EA95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8ACCFB3-4B2C-B5DF-09DD-FB12FD21FA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440" y="5770753"/>
            <a:ext cx="3231160" cy="768163"/>
          </a:xfrm>
          <a:prstGeom prst="rect">
            <a:avLst/>
          </a:prstGeom>
        </p:spPr>
      </p:pic>
      <p:pic>
        <p:nvPicPr>
          <p:cNvPr id="5" name="Kuva 4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04EB2A7A-142D-4B7E-6C9B-C275A06633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65781" y="5497561"/>
            <a:ext cx="2895474" cy="13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68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ero/riite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sitting on the ground&#10;&#10;Description automatically generated">
            <a:extLst>
              <a:ext uri="{FF2B5EF4-FFF2-40B4-BE49-F238E27FC236}">
                <a16:creationId xmlns:a16="http://schemas.microsoft.com/office/drawing/2014/main" id="{D71C130B-22FE-ADE5-3582-DB4B6E73B1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DBDFF3-30BC-137D-7F9A-4AABBB63C5AF}"/>
              </a:ext>
            </a:extLst>
          </p:cNvPr>
          <p:cNvSpPr/>
          <p:nvPr userDrawn="1"/>
        </p:nvSpPr>
        <p:spPr>
          <a:xfrm>
            <a:off x="-1" y="-2"/>
            <a:ext cx="12192000" cy="6858001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2F9716E-CF53-3849-A47F-C045A369B2D5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214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päih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rry image of a person&#10;&#10;Description automatically generated">
            <a:extLst>
              <a:ext uri="{FF2B5EF4-FFF2-40B4-BE49-F238E27FC236}">
                <a16:creationId xmlns:a16="http://schemas.microsoft.com/office/drawing/2014/main" id="{F472EB6C-8DC0-8C96-1468-A41424B61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4129" y="0"/>
            <a:ext cx="1228612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76BC47-F814-DF85-96FA-92952B31AF99}"/>
              </a:ext>
            </a:extLst>
          </p:cNvPr>
          <p:cNvSpPr/>
          <p:nvPr userDrawn="1"/>
        </p:nvSpPr>
        <p:spPr>
          <a:xfrm>
            <a:off x="0" y="-13447"/>
            <a:ext cx="12192000" cy="6858001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1EDD-383B-6646-B23D-9BECDEB1A399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79625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pair of feet&#10;&#10;Description automatically generated">
            <a:extLst>
              <a:ext uri="{FF2B5EF4-FFF2-40B4-BE49-F238E27FC236}">
                <a16:creationId xmlns:a16="http://schemas.microsoft.com/office/drawing/2014/main" id="{27C28295-47A1-A852-2EA6-6A42476470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"/>
            <a:ext cx="12195313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DBDFF3-30BC-137D-7F9A-4AABBB63C5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CBCEA4-316C-1046-9EF5-B3B4F00D7C7B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49634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child walking on a log&#10;&#10;Description automatically generated">
            <a:extLst>
              <a:ext uri="{FF2B5EF4-FFF2-40B4-BE49-F238E27FC236}">
                <a16:creationId xmlns:a16="http://schemas.microsoft.com/office/drawing/2014/main" id="{6A17FF8F-F069-250D-7050-8C3160F36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DBDFF3-30BC-137D-7F9A-4AABBB63C5AF}"/>
              </a:ext>
            </a:extLst>
          </p:cNvPr>
          <p:cNvSpPr/>
          <p:nvPr userDrawn="1"/>
        </p:nvSpPr>
        <p:spPr>
          <a:xfrm>
            <a:off x="-33260" y="3"/>
            <a:ext cx="12192000" cy="6858001"/>
          </a:xfrm>
          <a:prstGeom prst="rect">
            <a:avLst/>
          </a:prstGeom>
          <a:solidFill>
            <a:srgbClr val="18171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6BD57-EDDC-C04B-BC72-A984C77FB5E9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95680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holding hands around their stomach&#10;&#10;Description automatically generated">
            <a:extLst>
              <a:ext uri="{FF2B5EF4-FFF2-40B4-BE49-F238E27FC236}">
                <a16:creationId xmlns:a16="http://schemas.microsoft.com/office/drawing/2014/main" id="{4C6D1C7C-C0DB-EED1-4491-24319098A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192000" cy="685800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76BC47-F814-DF85-96FA-92952B31AF99}"/>
              </a:ext>
            </a:extLst>
          </p:cNvPr>
          <p:cNvSpPr/>
          <p:nvPr userDrawn="1"/>
        </p:nvSpPr>
        <p:spPr>
          <a:xfrm>
            <a:off x="0" y="3"/>
            <a:ext cx="12192000" cy="6858001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0051F1-26DD-F54B-AA7E-6E42BE75FC01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6581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hild jumping on a trampoline&#10;&#10;Description automatically generated">
            <a:extLst>
              <a:ext uri="{FF2B5EF4-FFF2-40B4-BE49-F238E27FC236}">
                <a16:creationId xmlns:a16="http://schemas.microsoft.com/office/drawing/2014/main" id="{C66D8D5F-F1F5-30AD-2422-3DD45F434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1398" y="0"/>
            <a:ext cx="6099313" cy="68785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4A62CB9-5A47-626F-881A-FE54A6809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9EF0E16-7494-E60A-7F42-7B9CD4CC1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0053981-D23F-AEAE-8253-28A28DA821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0D2743D1-38A7-D34C-B214-DC7165B618B3}" type="datetime1">
              <a:rPr lang="fi-FI" smtClean="0"/>
              <a:t>17.6.2026</a:t>
            </a:fld>
            <a:endParaRPr lang="en-FI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BACCC40-99B2-8E48-F687-6046D411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0FCC3613-A7C3-ADB9-4709-7AA82AE99B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52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turvattomuus/väkival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roken potted plant on the floor&#10;&#10;Description automatically generated">
            <a:extLst>
              <a:ext uri="{FF2B5EF4-FFF2-40B4-BE49-F238E27FC236}">
                <a16:creationId xmlns:a16="http://schemas.microsoft.com/office/drawing/2014/main" id="{0D86756B-E4D4-59C3-7887-179E24990C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DBDFF3-30BC-137D-7F9A-4AABBB63C5AF}"/>
              </a:ext>
            </a:extLst>
          </p:cNvPr>
          <p:cNvSpPr/>
          <p:nvPr userDrawn="1"/>
        </p:nvSpPr>
        <p:spPr>
          <a:xfrm>
            <a:off x="0" y="3"/>
            <a:ext cx="12192000" cy="6858001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0B2B-225D-24D7-5702-3A14F64E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764A7-81F9-B54D-A0CF-34BBD65B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F80908F-B1FE-844C-BBC3-B8D0C9FF03C5}" type="datetime1">
              <a:rPr lang="fi-FI" smtClean="0"/>
              <a:t>17.6.2026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39919-CBB8-0714-738F-B22FA7C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24650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A145896-96BF-CC68-0B4C-BAD7EF0E58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800"/>
          </a:p>
        </p:txBody>
      </p:sp>
      <p:pic>
        <p:nvPicPr>
          <p:cNvPr id="8" name="Picture 7" descr="A black and white pattern&#10;&#10;Description automatically generated">
            <a:extLst>
              <a:ext uri="{FF2B5EF4-FFF2-40B4-BE49-F238E27FC236}">
                <a16:creationId xmlns:a16="http://schemas.microsoft.com/office/drawing/2014/main" id="{50F5ABCA-D0A0-6BFE-4F0B-52E530617F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8C559A0-8A21-4FD2-ACCA-8FDB5B1E29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013" y="6182085"/>
            <a:ext cx="4078943" cy="466761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ensijaturvakotienliitto.fi</a:t>
            </a:r>
            <a:endParaRPr lang="en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B1574B-57EE-53A8-1A8B-84C82A3A5D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865" y="6238945"/>
            <a:ext cx="300319" cy="30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NEW INSTAGRAM LOGO WHITE PNG TRANSPARENT 2023 - eDigital Agency">
            <a:extLst>
              <a:ext uri="{FF2B5EF4-FFF2-40B4-BE49-F238E27FC236}">
                <a16:creationId xmlns:a16="http://schemas.microsoft.com/office/drawing/2014/main" id="{7F8AE3C2-F456-7330-FE35-2901D2B3CE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7791" y="6251665"/>
            <a:ext cx="275012" cy="27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isspng-paper-black-and-white-logo-pattern-youtube-play-button-5a771b86644a00.7236911315177552704108  - Colegio Verdemar">
            <a:extLst>
              <a:ext uri="{FF2B5EF4-FFF2-40B4-BE49-F238E27FC236}">
                <a16:creationId xmlns:a16="http://schemas.microsoft.com/office/drawing/2014/main" id="{DC859EBC-8059-A818-ED42-1D1CAD39A5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1223" y="6251826"/>
            <a:ext cx="377415" cy="26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NEW FACEBOOK ICON WHITE PNG 2023 - eDigital Agency">
            <a:extLst>
              <a:ext uri="{FF2B5EF4-FFF2-40B4-BE49-F238E27FC236}">
                <a16:creationId xmlns:a16="http://schemas.microsoft.com/office/drawing/2014/main" id="{92D6A231-9939-425F-E7B2-C66F919200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0191" y="6248692"/>
            <a:ext cx="282388" cy="28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9904F316-5F87-BD69-273E-315DFE74277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9530" y="1277433"/>
            <a:ext cx="3072945" cy="17490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C0264A-D33B-4A0F-D44E-68C7B52D94F0}"/>
              </a:ext>
            </a:extLst>
          </p:cNvPr>
          <p:cNvSpPr txBox="1"/>
          <p:nvPr userDrawn="1"/>
        </p:nvSpPr>
        <p:spPr>
          <a:xfrm>
            <a:off x="838200" y="3418721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0" err="1">
                <a:solidFill>
                  <a:schemeClr val="bg1"/>
                </a:solidFill>
                <a:latin typeface="Source Sans 3" panose="020B0303030403020204" pitchFamily="34" charset="0"/>
              </a:rPr>
              <a:t>Turvaa</a:t>
            </a:r>
            <a:r>
              <a:rPr lang="en-GB" sz="6000" b="1" i="0">
                <a:solidFill>
                  <a:schemeClr val="bg1"/>
                </a:solidFill>
                <a:latin typeface="Source Sans 3" panose="020B0303030403020204" pitchFamily="34" charset="0"/>
              </a:rPr>
              <a:t> </a:t>
            </a:r>
            <a:r>
              <a:rPr lang="en-GB" sz="6000" b="1" i="0" err="1">
                <a:solidFill>
                  <a:schemeClr val="bg1"/>
                </a:solidFill>
                <a:latin typeface="Source Sans 3" panose="020B0303030403020204" pitchFamily="34" charset="0"/>
              </a:rPr>
              <a:t>joka</a:t>
            </a:r>
            <a:r>
              <a:rPr lang="en-GB" sz="6000" b="1" i="0">
                <a:solidFill>
                  <a:schemeClr val="bg1"/>
                </a:solidFill>
                <a:latin typeface="Source Sans 3" panose="020B0303030403020204" pitchFamily="34" charset="0"/>
              </a:rPr>
              <a:t> </a:t>
            </a:r>
            <a:r>
              <a:rPr lang="en-GB" sz="6000" b="1" i="0" err="1">
                <a:solidFill>
                  <a:schemeClr val="bg1"/>
                </a:solidFill>
                <a:latin typeface="Source Sans 3" panose="020B0303030403020204" pitchFamily="34" charset="0"/>
              </a:rPr>
              <a:t>suhteessa</a:t>
            </a:r>
            <a:endParaRPr lang="en-FI" sz="6000" b="1" i="0">
              <a:solidFill>
                <a:schemeClr val="bg1"/>
              </a:solidFill>
              <a:latin typeface="Source Sans 3" panose="020B0303030403020204" pitchFamily="34" charset="0"/>
            </a:endParaRP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C3FAD6-5742-9DC2-4009-0675863C168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28287" y="6182081"/>
            <a:ext cx="708815" cy="398708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E150D94-4CF4-79A1-FB74-CC17A213F17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503293" y="5933804"/>
            <a:ext cx="3231160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22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27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75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99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14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3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6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9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0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young child&#10;&#10;Description automatically generated">
            <a:extLst>
              <a:ext uri="{FF2B5EF4-FFF2-40B4-BE49-F238E27FC236}">
                <a16:creationId xmlns:a16="http://schemas.microsoft.com/office/drawing/2014/main" id="{9D43DEB3-49AA-09D4-BB2A-ED31C35CC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1398" y="-8710"/>
            <a:ext cx="6099313" cy="689444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6E0758C-CC71-47E8-9795-94E32A959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ADCD0AC-1364-1C4A-4B2A-4C974ED93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5966F72-0E97-37B5-F71C-68CF539B9C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B32CA961-BDBB-414A-91EC-1F019E986CCA}" type="datetime1">
              <a:rPr lang="fi-FI" smtClean="0"/>
              <a:t>17.6.2026</a:t>
            </a:fld>
            <a:endParaRPr lang="en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8953033-B801-84FA-5CBB-B061EBA3F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A39881D-0706-C87F-04DE-E4284DFF4741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661ECCBA-712D-DE7B-6282-75DC03218C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9504705D-5202-FA55-1D09-59F7291C84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3401" y="6004171"/>
            <a:ext cx="3231160" cy="768163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73600BB-4447-5B11-F984-8FC5FE61A2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51054" y="5538956"/>
            <a:ext cx="2889754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64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2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680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70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127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A child jumping on a trampoline&#10;&#10;Description automatically generated">
            <a:extLst>
              <a:ext uri="{FF2B5EF4-FFF2-40B4-BE49-F238E27FC236}">
                <a16:creationId xmlns:a16="http://schemas.microsoft.com/office/drawing/2014/main" id="{48307123-C419-D519-D202-89202FF688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0"/>
            <a:ext cx="6099175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02523881-6A7E-7DDB-4BDE-95383E94B2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34D5F-FBDE-06E9-FF83-2E7659D719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7F25CC90-BB83-450C-BA95-BB084C1CC434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A2BA-0E8B-F4AE-C76C-58BDEB590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4961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close-up of a young child&#10;&#10;Description automatically generated">
            <a:extLst>
              <a:ext uri="{FF2B5EF4-FFF2-40B4-BE49-F238E27FC236}">
                <a16:creationId xmlns:a16="http://schemas.microsoft.com/office/drawing/2014/main" id="{2C87AB14-0ACF-9E99-BEF7-862E0D5DD8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-7938"/>
            <a:ext cx="6099175" cy="689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146E84D-B599-A409-A901-2F99761E0523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683244A4-4F9F-FC58-6E12-9702E3973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8">
            <a:extLst>
              <a:ext uri="{FF2B5EF4-FFF2-40B4-BE49-F238E27FC236}">
                <a16:creationId xmlns:a16="http://schemas.microsoft.com/office/drawing/2014/main" id="{B41F4AD5-476E-E7FD-23FE-36381E2872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6003925"/>
            <a:ext cx="32305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9">
            <a:extLst>
              <a:ext uri="{FF2B5EF4-FFF2-40B4-BE49-F238E27FC236}">
                <a16:creationId xmlns:a16="http://schemas.microsoft.com/office/drawing/2014/main" id="{038ED9A0-6706-758C-DC02-4FA0896B0C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0" y="5538788"/>
            <a:ext cx="2890838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7644E85-6690-57B7-DBEB-F699FF96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856DE27F-B9AD-4465-BCB0-855F5A27A1D9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A7CDD11-7464-CFCB-B53C-CF6D472F6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29244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A child looking out a window&#10;&#10;Description automatically generated">
            <a:extLst>
              <a:ext uri="{FF2B5EF4-FFF2-40B4-BE49-F238E27FC236}">
                <a16:creationId xmlns:a16="http://schemas.microsoft.com/office/drawing/2014/main" id="{4D55B2A1-9383-50A4-1DE2-DECC94B78D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-7938"/>
            <a:ext cx="6099175" cy="687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6">
            <a:extLst>
              <a:ext uri="{FF2B5EF4-FFF2-40B4-BE49-F238E27FC236}">
                <a16:creationId xmlns:a16="http://schemas.microsoft.com/office/drawing/2014/main" id="{2DB61067-E18B-6CB1-4BEA-CB5B8F7135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5886450"/>
            <a:ext cx="32321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5DFDC-8E85-7232-DF11-96DD377ABB0A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5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B26BCFE6-C2F9-C7C5-B0E2-9B319D50F4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544AE65-43B8-C00D-2DD0-5317E9AF7E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E9F5D54E-6FF5-4870-BFC6-3CB7994E5AB0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11886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A baby in a swing&#10;&#10;Description automatically generated">
            <a:extLst>
              <a:ext uri="{FF2B5EF4-FFF2-40B4-BE49-F238E27FC236}">
                <a16:creationId xmlns:a16="http://schemas.microsoft.com/office/drawing/2014/main" id="{24A5D4C0-3D4A-0501-0058-CDD412BA29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 bwMode="auto">
          <a:xfrm>
            <a:off x="6094413" y="0"/>
            <a:ext cx="6097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87FDE08-D8B6-9723-E26B-8F1C3FE2035B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47B7E7DC-53D5-2259-4755-CA3D831662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FEC7D6-A93B-733D-9ED7-76688AFF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44A67893-0A4C-42D4-847F-E1BA7E9BBB32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D79FCE-38D5-C4C6-DF8C-942E7A145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318434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A person carrying a child on his shoulders&#10;&#10;Description automatically generated">
            <a:extLst>
              <a:ext uri="{FF2B5EF4-FFF2-40B4-BE49-F238E27FC236}">
                <a16:creationId xmlns:a16="http://schemas.microsoft.com/office/drawing/2014/main" id="{5D9D9D52-CD6B-0C60-121C-EB7DA2369B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-7938"/>
            <a:ext cx="6096000" cy="689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01DA91D-19BE-B2CD-197F-CCBDD7BAD182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85FC99E7-8BD0-C334-5EFD-D4FF724DCD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FDE8FD-3550-01D5-50AD-4BB7D025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EC42EEF1-B068-419A-9808-ADDE8A1DF75F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18C31FD-2C13-AF86-7687-28078C8A7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47727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lose-up of a pair of feet&#10;&#10;Description automatically generated">
            <a:extLst>
              <a:ext uri="{FF2B5EF4-FFF2-40B4-BE49-F238E27FC236}">
                <a16:creationId xmlns:a16="http://schemas.microsoft.com/office/drawing/2014/main" id="{7B97CBBE-F8E4-9E3C-7B34-A8F219FE54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-7938"/>
            <a:ext cx="6100762" cy="689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FDF480-A506-B239-9C52-94EA17F599D9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6" name="Picture 5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5B8679A2-FFCA-7421-00B5-CA96AA6E0D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0D05E83-3219-C3CE-FFF3-4B87D1407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3D69D2D1-F573-4EED-B045-73002A98947E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21AB0A-5227-A77D-181C-740192C0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74789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hild looking out a window&#10;&#10;Description automatically generated">
            <a:extLst>
              <a:ext uri="{FF2B5EF4-FFF2-40B4-BE49-F238E27FC236}">
                <a16:creationId xmlns:a16="http://schemas.microsoft.com/office/drawing/2014/main" id="{D0B45DFD-31A7-8620-07AA-E3885DFFE3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101393" y="-8709"/>
            <a:ext cx="6099315" cy="687851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5089B1F0-C623-6864-307A-64FB11BB3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30838F0-D554-EAF3-478C-52455570A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6FE39FA-193F-A2AA-089F-465E668903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F5E1A60F-AB6A-EE43-89F8-C3D8C989EB17}" type="datetime1">
              <a:rPr lang="fi-FI" smtClean="0"/>
              <a:t>17.6.2026</a:t>
            </a:fld>
            <a:endParaRPr lang="en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D85681C-6D0B-64F8-C62B-40E640CAC3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812" y="5886328"/>
            <a:ext cx="3231160" cy="768163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8380C60-8A18-A39C-5B6E-1669FDD632A6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368429E3-CF5F-1FE3-1221-6410586013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607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hild lying next to a baby&#10;&#10;Description automatically generated">
            <a:extLst>
              <a:ext uri="{FF2B5EF4-FFF2-40B4-BE49-F238E27FC236}">
                <a16:creationId xmlns:a16="http://schemas.microsoft.com/office/drawing/2014/main" id="{FBCE50FE-AFD8-609B-6B39-B396E4638A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0"/>
            <a:ext cx="6100762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98FA8A-A135-19A5-DDAF-E2EAF9699595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0A496AFE-B0CE-767E-B9F7-0B264B9C4A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2D1091-37A3-F855-1FBB-A9E52ED4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C05DE20C-CD85-43C6-85D1-AD99A8898EA0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142307-F596-58E3-8A0B-405D7C3C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61899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A person sitting on a bench&#10;&#10;Description automatically generated">
            <a:extLst>
              <a:ext uri="{FF2B5EF4-FFF2-40B4-BE49-F238E27FC236}">
                <a16:creationId xmlns:a16="http://schemas.microsoft.com/office/drawing/2014/main" id="{A289E505-4213-906B-D6F3-A8BAF9FC08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>
            <a:fillRect/>
          </a:stretch>
        </p:blipFill>
        <p:spPr bwMode="auto">
          <a:xfrm>
            <a:off x="6092825" y="0"/>
            <a:ext cx="6099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E8A59C3-B7DA-2C5D-BFD6-783606E02EB1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8E6A9B3F-CD72-A4BC-0D78-31DE753EF2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D34C94-5A81-BE67-3A5B-CF4092454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92D74078-8A6E-409A-99A9-6B724AC8E02C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35D5B76-750A-A8B4-A5FD-677AFCE6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23488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erson teaching a child to ride a bike&#10;&#10;Description automatically generated">
            <a:extLst>
              <a:ext uri="{FF2B5EF4-FFF2-40B4-BE49-F238E27FC236}">
                <a16:creationId xmlns:a16="http://schemas.microsoft.com/office/drawing/2014/main" id="{470482CF-B540-22F8-5A71-F44A962F34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-7938"/>
            <a:ext cx="6099175" cy="688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D49F8F9-EA18-464A-A6B4-4FEF07527496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4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397BB520-304D-520B-0FF3-B6328F39AA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D51A8C-9413-5CAC-2DD8-104520CB03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F49A0645-CBF3-4AC5-B58D-1C5ED6A263FD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7CEE1D-8AE0-5727-8B62-BF635308E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289003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430B7AF0-38B7-7718-4056-D6D2F0E828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5983288"/>
            <a:ext cx="32305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 descr="A child looking out a window&#10;&#10;Description automatically generated">
            <a:extLst>
              <a:ext uri="{FF2B5EF4-FFF2-40B4-BE49-F238E27FC236}">
                <a16:creationId xmlns:a16="http://schemas.microsoft.com/office/drawing/2014/main" id="{7FC0D253-8B1D-58E9-9854-2477DE1CB4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289425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 close-up of a pair of feet&#10;&#10;Description automatically generated">
            <a:extLst>
              <a:ext uri="{FF2B5EF4-FFF2-40B4-BE49-F238E27FC236}">
                <a16:creationId xmlns:a16="http://schemas.microsoft.com/office/drawing/2014/main" id="{6C375354-B708-ACC1-6772-78D4040A39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908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A person whispering to a child&#10;&#10;Description automatically generated">
            <a:extLst>
              <a:ext uri="{FF2B5EF4-FFF2-40B4-BE49-F238E27FC236}">
                <a16:creationId xmlns:a16="http://schemas.microsoft.com/office/drawing/2014/main" id="{0A5E4C92-FCE4-1C91-8F9E-0B34AFEB2B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138" y="0"/>
            <a:ext cx="30908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A broken potted plant on the floor&#10;&#10;Description automatically generated">
            <a:extLst>
              <a:ext uri="{FF2B5EF4-FFF2-40B4-BE49-F238E27FC236}">
                <a16:creationId xmlns:a16="http://schemas.microsoft.com/office/drawing/2014/main" id="{358EC9FC-FC2C-1CCE-B454-5E2B76440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138" y="3429000"/>
            <a:ext cx="30908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3AB8F0E-D09C-7D63-E5C7-D6301CAA3015}"/>
              </a:ext>
            </a:extLst>
          </p:cNvPr>
          <p:cNvSpPr txBox="1">
            <a:spLocks/>
          </p:cNvSpPr>
          <p:nvPr userDrawn="1"/>
        </p:nvSpPr>
        <p:spPr>
          <a:xfrm>
            <a:off x="4724400" y="257175"/>
            <a:ext cx="1133475" cy="365125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D2743D1-38A7-D34C-B214-DC7165B618B3}" type="datetime1">
              <a:rPr lang="fi-FI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17.6.2026</a:t>
            </a:fld>
            <a:endParaRPr lang="en-FI"/>
          </a:p>
        </p:txBody>
      </p:sp>
      <p:pic>
        <p:nvPicPr>
          <p:cNvPr id="10" name="Picture 5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CF293A68-728A-3E06-83E7-C00CE2731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FC04E95-B29E-5119-D0CA-A4C07B2C3A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7175"/>
            <a:ext cx="1133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3C780684-6703-48FE-9614-F0F9403E579C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A0BDF15-5C93-EB88-D757-D05BE1FC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40067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528826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russivupohja">
    <p:bg>
      <p:bgPr>
        <a:solidFill>
          <a:srgbClr val="629E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97CED923-0986-EAB9-EB2E-0398CE33D8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30683BB-F772-2AB0-8DA7-5F43924048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6105525"/>
            <a:ext cx="1822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7">
            <a:extLst>
              <a:ext uri="{FF2B5EF4-FFF2-40B4-BE49-F238E27FC236}">
                <a16:creationId xmlns:a16="http://schemas.microsoft.com/office/drawing/2014/main" id="{0A786421-A3A3-E758-B722-472A232994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5980113"/>
            <a:ext cx="32305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8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785C92D1-79BE-FE55-18E9-1FD2BA120C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699125"/>
            <a:ext cx="2895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8"/>
            <a:ext cx="10515600" cy="423554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29CADC9-B7C0-FEC6-D8E6-DA28BDE4F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933E0A-EB94-DF95-B9E2-9E59DF2A37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0FF1F-481E-4E96-9F64-5B13E0052479}" type="slidenum">
              <a:rPr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69362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ussivupohja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071522F-0DC3-75E2-4708-B00C8D81A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4A3D5-D811-47C3-BD98-38C9BC09B6B2}" type="slidenum">
              <a:rPr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881393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A17D5E00-488D-15D1-0346-2F7E4D9CBD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pic>
        <p:nvPicPr>
          <p:cNvPr id="4" name="Picture 8" descr="A black and white pattern&#10;&#10;Description automatically generated">
            <a:extLst>
              <a:ext uri="{FF2B5EF4-FFF2-40B4-BE49-F238E27FC236}">
                <a16:creationId xmlns:a16="http://schemas.microsoft.com/office/drawing/2014/main" id="{0C558A13-D0E4-2875-D2A2-B1A50DFAC3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7">
            <a:extLst>
              <a:ext uri="{FF2B5EF4-FFF2-40B4-BE49-F238E27FC236}">
                <a16:creationId xmlns:a16="http://schemas.microsoft.com/office/drawing/2014/main" id="{BF03199D-A658-70DE-9308-77889B596D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5770563"/>
            <a:ext cx="32305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8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E65F3662-B442-61B9-4B2C-F78782AE14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8" y="5497513"/>
            <a:ext cx="2895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221240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ero/riite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 person and person sitting on the ground&#10;&#10;Description automatically generated">
            <a:extLst>
              <a:ext uri="{FF2B5EF4-FFF2-40B4-BE49-F238E27FC236}">
                <a16:creationId xmlns:a16="http://schemas.microsoft.com/office/drawing/2014/main" id="{A112D309-4BC0-95A4-E956-5742801A77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EF15AA48-921F-81F7-7FD9-2D32E13E4D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21880732-EF00-76B8-C825-D8BDCBE6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6736D5C-3F59-4FDB-AF56-66CC0D813398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B9220C-2988-2C45-854F-69CA81B7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799396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päih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A blurry image of a person&#10;&#10;Description automatically generated">
            <a:extLst>
              <a:ext uri="{FF2B5EF4-FFF2-40B4-BE49-F238E27FC236}">
                <a16:creationId xmlns:a16="http://schemas.microsoft.com/office/drawing/2014/main" id="{F26C2DA2-E803-8209-C026-6CF534ED8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/>
        </p:blipFill>
        <p:spPr>
          <a:xfrm>
            <a:off x="-93663" y="0"/>
            <a:ext cx="1228566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FD3ABAAA-6277-726F-023C-0F5C150D15C8}"/>
              </a:ext>
            </a:extLst>
          </p:cNvPr>
          <p:cNvSpPr/>
          <p:nvPr userDrawn="1"/>
        </p:nvSpPr>
        <p:spPr>
          <a:xfrm>
            <a:off x="0" y="-1270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DCDF7ED5-B067-A039-7249-8C1B0AFE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B00FADD-1917-4D2D-8094-20BD8B19866B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B277B62-93C1-42B4-9752-173BF4C12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88649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A close-up of a pair of feet&#10;&#10;Description automatically generated">
            <a:extLst>
              <a:ext uri="{FF2B5EF4-FFF2-40B4-BE49-F238E27FC236}">
                <a16:creationId xmlns:a16="http://schemas.microsoft.com/office/drawing/2014/main" id="{9825A98C-24E6-18D3-DF84-173B508272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5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15C1A1BB-FD87-0EB3-C612-F2D770F3B2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9151EC7C-1B8C-65E4-52FE-BCDF2150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DB2D2A-9E1A-4611-8EE4-DA940ED15B2F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FC6D91D-D66D-C821-01F8-EAE1ADF29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43301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aby in a swing&#10;&#10;Description automatically generated">
            <a:extLst>
              <a:ext uri="{FF2B5EF4-FFF2-40B4-BE49-F238E27FC236}">
                <a16:creationId xmlns:a16="http://schemas.microsoft.com/office/drawing/2014/main" id="{4E4BD1A7-98D5-EEE8-3BD8-D03232EEC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4827" y="0"/>
            <a:ext cx="6097175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E6F3798-9D32-D43F-FDBE-7CD90CEEB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6BB19F2-9E40-0BA1-2BCC-07E501AEA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5D3DB0B5-3806-1D4E-C9F4-DF2B9E6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8DDD4FD9-4F3B-1844-A1FE-214140D91122}" type="datetime1">
              <a:rPr lang="fi-FI" smtClean="0"/>
              <a:t>17.6.2026</a:t>
            </a:fld>
            <a:endParaRPr lang="en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A6809233-E017-A25C-3E86-DC5DFB0E5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2A5BD3A-2ADC-1045-EC5B-D3C30838DB97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4773C999-D660-D685-0928-B60A308FAB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8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person and child walking on a log&#10;&#10;Description automatically generated">
            <a:extLst>
              <a:ext uri="{FF2B5EF4-FFF2-40B4-BE49-F238E27FC236}">
                <a16:creationId xmlns:a16="http://schemas.microsoft.com/office/drawing/2014/main" id="{86CB5661-7F63-20D9-2604-1260560200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52E4121D-91C8-CC8E-97CB-556F67F978C5}"/>
              </a:ext>
            </a:extLst>
          </p:cNvPr>
          <p:cNvSpPr/>
          <p:nvPr userDrawn="1"/>
        </p:nvSpPr>
        <p:spPr>
          <a:xfrm>
            <a:off x="-33338" y="0"/>
            <a:ext cx="12192001" cy="6858000"/>
          </a:xfrm>
          <a:prstGeom prst="rect">
            <a:avLst/>
          </a:prstGeom>
          <a:solidFill>
            <a:srgbClr val="181717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A0710CFC-F81C-6311-F62F-2DFD85E2C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D1967A8-8223-4596-A2D5-98B290F9FC04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77EE9C3-9109-C839-CA94-6E588440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28359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vanhemmuu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erson holding hands around their stomach&#10;&#10;Description automatically generated">
            <a:extLst>
              <a:ext uri="{FF2B5EF4-FFF2-40B4-BE49-F238E27FC236}">
                <a16:creationId xmlns:a16="http://schemas.microsoft.com/office/drawing/2014/main" id="{168C1406-3F62-10D4-D732-710E70518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049B6ED7-6CE5-EAFE-67C0-E91DE16A9E4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927C1527-C0E1-E35A-7674-ACD3040C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F9456D-C8C2-4609-8A63-CF90E8520286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D173797-08F3-1970-2CAA-FDD873A5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706291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sivu turvattomuus/väkival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broken potted plant on the floor&#10;&#10;Description automatically generated">
            <a:extLst>
              <a:ext uri="{FF2B5EF4-FFF2-40B4-BE49-F238E27FC236}">
                <a16:creationId xmlns:a16="http://schemas.microsoft.com/office/drawing/2014/main" id="{D61A0B8B-059A-11C7-A033-CAE5C9CD4B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5413BC20-90B9-5D24-80ED-E201DE7F89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71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2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A5BB8241-72BF-1261-441B-6096CE27D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56F4571-7422-4EB0-AFBC-7DCC9FDD9E47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3C67E93-0960-996E-47AA-A5B465A54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71905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650ACC3-BE9C-7C9D-D5C4-9D3282B051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FI"/>
          </a:p>
        </p:txBody>
      </p:sp>
      <p:pic>
        <p:nvPicPr>
          <p:cNvPr id="4" name="Picture 7" descr="A black and white pattern&#10;&#10;Description automatically generated">
            <a:extLst>
              <a:ext uri="{FF2B5EF4-FFF2-40B4-BE49-F238E27FC236}">
                <a16:creationId xmlns:a16="http://schemas.microsoft.com/office/drawing/2014/main" id="{5B01587D-919A-3B13-0AEE-3FD85F1234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3EAA9C9-DE2B-E28B-C502-321F1366D0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038" y="6238875"/>
            <a:ext cx="30003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THE NEW INSTAGRAM LOGO WHITE PNG TRANSPARENT 2023 - eDigital Agency">
            <a:extLst>
              <a:ext uri="{FF2B5EF4-FFF2-40B4-BE49-F238E27FC236}">
                <a16:creationId xmlns:a16="http://schemas.microsoft.com/office/drawing/2014/main" id="{AB4CA942-709A-7C79-638B-19E8B5E277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0" y="6251575"/>
            <a:ext cx="2746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kisspng-paper-black-and-white-logo-pattern-youtube-play-button-5a771b86644a00.7236911315177552704108  - Colegio Verdemar">
            <a:extLst>
              <a:ext uri="{FF2B5EF4-FFF2-40B4-BE49-F238E27FC236}">
                <a16:creationId xmlns:a16="http://schemas.microsoft.com/office/drawing/2014/main" id="{E55DB91C-DBB7-257E-3E8B-6830BFB6CF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1738" y="6251575"/>
            <a:ext cx="376237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THE NEW FACEBOOK ICON WHITE PNG 2023 - eDigital Agency">
            <a:extLst>
              <a:ext uri="{FF2B5EF4-FFF2-40B4-BE49-F238E27FC236}">
                <a16:creationId xmlns:a16="http://schemas.microsoft.com/office/drawing/2014/main" id="{AE88586E-7413-5F4F-4147-5083A1613C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9775" y="6248400"/>
            <a:ext cx="282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AB8DB24B-1501-75B2-9DD6-4723ECCE49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277938"/>
            <a:ext cx="30734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5CE9E7-B352-1BA3-482D-38F415B890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8200" y="3419475"/>
            <a:ext cx="105156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en-GB" altLang="fi-FI" sz="6000" b="1">
                <a:solidFill>
                  <a:schemeClr val="bg1"/>
                </a:solidFill>
                <a:latin typeface="Source Sans 3" panose="020B0604020202020204" charset="0"/>
              </a:rPr>
              <a:t>Turvaa joka suhteessa</a:t>
            </a:r>
            <a:endParaRPr lang="LID4096" altLang="fi-FI" sz="6000" b="1">
              <a:solidFill>
                <a:schemeClr val="bg1"/>
              </a:solidFill>
              <a:latin typeface="Source Sans 3" panose="020B0604020202020204" charset="0"/>
            </a:endParaRPr>
          </a:p>
        </p:txBody>
      </p:sp>
      <p:pic>
        <p:nvPicPr>
          <p:cNvPr id="11" name="Kuva 13">
            <a:extLst>
              <a:ext uri="{FF2B5EF4-FFF2-40B4-BE49-F238E27FC236}">
                <a16:creationId xmlns:a16="http://schemas.microsoft.com/office/drawing/2014/main" id="{4C50AFB4-F524-96E7-C257-43DB6B3D15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163" y="6181725"/>
            <a:ext cx="7096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Kuva 14">
            <a:extLst>
              <a:ext uri="{FF2B5EF4-FFF2-40B4-BE49-F238E27FC236}">
                <a16:creationId xmlns:a16="http://schemas.microsoft.com/office/drawing/2014/main" id="{9FC04813-14DC-7EBC-CB98-BA8B6B7BAC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5934075"/>
            <a:ext cx="32305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013" y="6182085"/>
            <a:ext cx="4078943" cy="466761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193413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B95A2-2897-C385-1FE0-A80564E8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C29C2-6A92-0484-5302-24E052C2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A6139-7161-91E4-EE4D-6A13056F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3A7F1-9FAB-4C47-86D1-E9327EEC4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984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Perussivupohja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60D6516B-BB6C-F886-76B5-7F851F858C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57175"/>
            <a:ext cx="1555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54CF13F5-E150-9148-8821-B3D31FD36B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6126163"/>
            <a:ext cx="1822450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7">
            <a:extLst>
              <a:ext uri="{FF2B5EF4-FFF2-40B4-BE49-F238E27FC236}">
                <a16:creationId xmlns:a16="http://schemas.microsoft.com/office/drawing/2014/main" id="{EEF35B71-F6F0-699F-E8A2-278D64E628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72175"/>
            <a:ext cx="32305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8" descr="Kuva, joka sisältää kohteen teksti, Fontti, Grafiikka, kuvakaappaus&#10;&#10;Kuvaus luotu automaattisesti">
            <a:extLst>
              <a:ext uri="{FF2B5EF4-FFF2-40B4-BE49-F238E27FC236}">
                <a16:creationId xmlns:a16="http://schemas.microsoft.com/office/drawing/2014/main" id="{09DD995B-71CC-3AF2-2032-D7D6C5143F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699125"/>
            <a:ext cx="2895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8"/>
            <a:ext cx="5181600" cy="423554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8"/>
            <a:ext cx="5181600" cy="423554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44EE88A-2D08-2DD0-3651-B6086056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E403E">
                    <a:tint val="75000"/>
                  </a:srgbClr>
                </a:solidFill>
              </a:defRPr>
            </a:lvl1pPr>
          </a:lstStyle>
          <a:p>
            <a:pPr>
              <a:defRPr/>
            </a:pPr>
            <a:fld id="{E2B51091-60D1-4F46-91FC-6C0B83B423FC}" type="datetime1">
              <a:rPr lang="fi-FI"/>
              <a:pPr>
                <a:defRPr/>
              </a:pPr>
              <a:t>17.6.2026</a:t>
            </a:fld>
            <a:endParaRPr lang="en-FI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43DD36D2-44E8-87BA-3172-7CB1A6C8A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3E403E">
                    <a:tint val="75000"/>
                  </a:srgbClr>
                </a:solidFill>
              </a:defRPr>
            </a:lvl1pPr>
          </a:lstStyle>
          <a:p>
            <a:pPr>
              <a:defRPr/>
            </a:pPr>
            <a:fld id="{6D6B2AD4-39D5-44BD-BED9-01FD7B53CBDE}" type="slidenum">
              <a:rPr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01266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erson carrying a child on his shoulders&#10;&#10;Description automatically generated">
            <a:extLst>
              <a:ext uri="{FF2B5EF4-FFF2-40B4-BE49-F238E27FC236}">
                <a16:creationId xmlns:a16="http://schemas.microsoft.com/office/drawing/2014/main" id="{24166DBA-D875-3187-2FC6-AB595ADC9C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0105" y="-8709"/>
            <a:ext cx="6096000" cy="68944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313D9B1-35FB-6157-B5E3-A624B82D1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9B375E9-BDF4-9D74-22B0-90909F4F8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F57D260-0469-5C94-1F67-18C4A499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D4C149C0-EE7D-CB4A-B073-2A4D74923FC1}" type="datetime1">
              <a:rPr lang="fi-FI" smtClean="0"/>
              <a:t>17.6.2026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F839A38-4B54-1A86-F87F-9B58081D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AAE0FD-FE06-A3AF-FB5C-844C1230848D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224DEF96-5EB0-36ED-8F65-3ED1D50D4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88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air of feet&#10;&#10;Description automatically generated">
            <a:extLst>
              <a:ext uri="{FF2B5EF4-FFF2-40B4-BE49-F238E27FC236}">
                <a16:creationId xmlns:a16="http://schemas.microsoft.com/office/drawing/2014/main" id="{F9819071-8E41-DC0C-D8F4-A19959B2A5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4712" y="-8710"/>
            <a:ext cx="6099313" cy="68944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2A984-954F-664D-14D1-808BF7436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559A0-8A21-4FD2-ACCA-8FDB5B1E2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26F05-54D8-2B6B-1483-19DB34E2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C53B68C0-DAC0-4042-9337-67A72375552C}" type="datetime1">
              <a:rPr lang="fi-FI" smtClean="0"/>
              <a:t>17.6.2026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633A650-DCB5-D3FF-FF1B-AC90359B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757F9C-3FBD-3453-9487-80FF098EF3D5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6" name="Picture 5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1011D658-D6A4-2BCF-A634-2423E69E4B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36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hild lying next to a baby&#10;&#10;Description automatically generated">
            <a:extLst>
              <a:ext uri="{FF2B5EF4-FFF2-40B4-BE49-F238E27FC236}">
                <a16:creationId xmlns:a16="http://schemas.microsoft.com/office/drawing/2014/main" id="{B9402264-9EF9-3117-E06C-CAB9C59B86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4712" y="4"/>
            <a:ext cx="6099313" cy="686670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78F107F-F288-6F34-F0B8-53FCD76EE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BFA2E11-0155-0C72-1377-5162C4C34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0624208-C604-1F6C-9974-47E0444A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FE7B4464-0D61-504E-A74A-CD2721BF2C89}" type="datetime1">
              <a:rPr lang="fi-FI" smtClean="0"/>
              <a:t>17.6.2026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A11F16F-C832-C6F5-1CDC-E8DF062C0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AA3C8F8-B73D-0E14-EB55-2325C4B3BE8B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C7F9CE67-AA85-AE43-8CD9-363CA40B2D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itting on a bench&#10;&#10;Description automatically generated">
            <a:extLst>
              <a:ext uri="{FF2B5EF4-FFF2-40B4-BE49-F238E27FC236}">
                <a16:creationId xmlns:a16="http://schemas.microsoft.com/office/drawing/2014/main" id="{527CBAD7-5AE8-B7FC-A62C-B8C3C255F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092688" y="0"/>
            <a:ext cx="6099312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617BDD5-24D9-58AC-511C-C7362F566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81" y="1487488"/>
            <a:ext cx="5380383" cy="2387600"/>
          </a:xfrm>
        </p:spPr>
        <p:txBody>
          <a:bodyPr anchor="b">
            <a:normAutofit/>
          </a:bodyPr>
          <a:lstStyle>
            <a:lvl1pPr algn="l">
              <a:defRPr sz="5000" b="1" i="0">
                <a:latin typeface="Source Sans 3" panose="020B0303030403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EAB27D1-498E-0CF1-7585-255885101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81" y="4099689"/>
            <a:ext cx="5380383" cy="1439267"/>
          </a:xfrm>
        </p:spPr>
        <p:txBody>
          <a:bodyPr/>
          <a:lstStyle>
            <a:lvl1pPr marL="0" indent="0" algn="l">
              <a:buNone/>
              <a:defRPr sz="2400" b="0" i="0">
                <a:latin typeface="Source Sans 3" panose="020B0303030403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6454C97-2461-5CFA-5EA9-B06810FA03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256678"/>
            <a:ext cx="1133061" cy="365125"/>
          </a:xfrm>
        </p:spPr>
        <p:txBody>
          <a:bodyPr/>
          <a:lstStyle>
            <a:lvl1pPr algn="r">
              <a:defRPr/>
            </a:lvl1pPr>
          </a:lstStyle>
          <a:p>
            <a:fld id="{2A1F8940-711B-864B-AEB8-7A957AADAD05}" type="datetime1">
              <a:rPr lang="fi-FI" smtClean="0"/>
              <a:t>17.6.2026</a:t>
            </a:fld>
            <a:endParaRPr lang="en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09B893A-16CD-8CF6-291F-D70D8CA6B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4"/>
            <a:ext cx="5400261" cy="365125"/>
          </a:xfrm>
          <a:prstGeom prst="rect">
            <a:avLst/>
          </a:prstGeom>
        </p:spPr>
        <p:txBody>
          <a:bodyPr/>
          <a:lstStyle/>
          <a:p>
            <a:endParaRPr lang="en-FI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3DE1669-CD14-8185-1233-22B7E3C2D7BC}"/>
              </a:ext>
            </a:extLst>
          </p:cNvPr>
          <p:cNvSpPr txBox="1">
            <a:spLocks/>
          </p:cNvSpPr>
          <p:nvPr userDrawn="1"/>
        </p:nvSpPr>
        <p:spPr>
          <a:xfrm>
            <a:off x="4724400" y="256678"/>
            <a:ext cx="11330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2743D1-38A7-D34C-B214-DC7165B618B3}" type="datetime1">
              <a:rPr lang="fi-FI" sz="1200" smtClean="0"/>
              <a:pPr/>
              <a:t>17.6.2026</a:t>
            </a:fld>
            <a:endParaRPr lang="en-FI" sz="1200"/>
          </a:p>
        </p:txBody>
      </p:sp>
      <p:pic>
        <p:nvPicPr>
          <p:cNvPr id="3" name="Picture 2" descr="A colorful pinwheel on a black background&#10;&#10;Description automatically generated">
            <a:extLst>
              <a:ext uri="{FF2B5EF4-FFF2-40B4-BE49-F238E27FC236}">
                <a16:creationId xmlns:a16="http://schemas.microsoft.com/office/drawing/2014/main" id="{C327D11A-6F77-C08E-05B7-9B6D5391A0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46" y="256682"/>
            <a:ext cx="1555759" cy="8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8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222E8E2-58E9-034E-8C01-93E43839A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272" y="256679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D3C37EE-374F-2C40-A0BE-425DDEBCF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DE4100D-FD50-A547-99C2-6C1FB62D60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</a:defRPr>
            </a:lvl1pPr>
          </a:lstStyle>
          <a:p>
            <a:fld id="{DE60DEA9-B22B-5A40-A36E-EA4E727DBC88}" type="datetime1">
              <a:rPr lang="fi-FI" smtClean="0"/>
              <a:t>17.6.2026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5139436-92E7-C648-A5EA-DBCD99846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</a:defRPr>
            </a:lvl1pPr>
          </a:lstStyle>
          <a:p>
            <a:fld id="{FAE46DF0-339F-8B45-88E9-F61CE9DF90E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698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9" r:id="rId2"/>
    <p:sldLayoutId id="2147483656" r:id="rId3"/>
    <p:sldLayoutId id="2147483662" r:id="rId4"/>
    <p:sldLayoutId id="2147483658" r:id="rId5"/>
    <p:sldLayoutId id="2147483657" r:id="rId6"/>
    <p:sldLayoutId id="2147483673" r:id="rId7"/>
    <p:sldLayoutId id="2147483661" r:id="rId8"/>
    <p:sldLayoutId id="2147483663" r:id="rId9"/>
    <p:sldLayoutId id="2147483660" r:id="rId10"/>
    <p:sldLayoutId id="2147483650" r:id="rId11"/>
    <p:sldLayoutId id="2147483653" r:id="rId12"/>
    <p:sldLayoutId id="2147483655" r:id="rId13"/>
    <p:sldLayoutId id="2147483665" r:id="rId14"/>
    <p:sldLayoutId id="2147483672" r:id="rId15"/>
    <p:sldLayoutId id="2147483670" r:id="rId16"/>
    <p:sldLayoutId id="2147483674" r:id="rId17"/>
    <p:sldLayoutId id="2147483667" r:id="rId18"/>
    <p:sldLayoutId id="2147483668" r:id="rId19"/>
    <p:sldLayoutId id="2147483669" r:id="rId20"/>
    <p:sldLayoutId id="2147483664" r:id="rId21"/>
    <p:sldLayoutId id="2147483719" r:id="rId2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8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>
            <a:extLst>
              <a:ext uri="{FF2B5EF4-FFF2-40B4-BE49-F238E27FC236}">
                <a16:creationId xmlns:a16="http://schemas.microsoft.com/office/drawing/2014/main" id="{A13FCCA9-5846-E93A-28F7-25E65A7FDE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03450" y="257175"/>
            <a:ext cx="91503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</a:p>
        </p:txBody>
      </p:sp>
      <p:sp>
        <p:nvSpPr>
          <p:cNvPr id="1027" name="Tekstin paikkamerkki 2">
            <a:extLst>
              <a:ext uri="{FF2B5EF4-FFF2-40B4-BE49-F238E27FC236}">
                <a16:creationId xmlns:a16="http://schemas.microsoft.com/office/drawing/2014/main" id="{9CBF6D2B-8054-0266-FA95-3ADFF89BF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9653C8-A707-67CB-E805-CCEB26559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 smtClean="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</a:defRPr>
            </a:lvl1pPr>
          </a:lstStyle>
          <a:p>
            <a:pPr>
              <a:defRPr/>
            </a:pPr>
            <a:fld id="{5232A1DA-1585-4D9F-8D61-CAB4519CFE67}" type="datetime1">
              <a:rPr lang="fi-FI"/>
              <a:pPr>
                <a:defRPr/>
              </a:pPr>
              <a:t>17.6.2026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BE62C5-AABD-5171-0198-9899B7E3C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i="0" smtClean="0">
                <a:solidFill>
                  <a:schemeClr val="tx1">
                    <a:tint val="75000"/>
                  </a:schemeClr>
                </a:solidFill>
                <a:latin typeface="Source Sans 3 SemiBold" panose="020B0303030403020204" pitchFamily="34" charset="0"/>
              </a:defRPr>
            </a:lvl1pPr>
          </a:lstStyle>
          <a:p>
            <a:pPr>
              <a:defRPr/>
            </a:pPr>
            <a:fld id="{0BB99E0B-C3E7-4B69-83AA-A9E4EB2CD71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402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</p:sldLayoutIdLst>
  <p:hf hdr="0"/>
  <p:txStyles>
    <p:titleStyle>
      <a:lvl1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  <a:lvl2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2pPr>
      <a:lvl3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3pPr>
      <a:lvl4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4pPr>
      <a:lvl5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Source Sans 3" panose="020B0604020202020204" charset="0"/>
        </a:defRPr>
      </a:lvl9pPr>
    </p:titleStyle>
    <p:bodyStyle>
      <a:lvl1pPr marL="227013" indent="-227013" algn="l" defTabSz="912813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1pPr>
      <a:lvl2pPr marL="684213" indent="-227013" algn="l" defTabSz="912813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2pPr>
      <a:lvl3pPr marL="1141413" indent="-227013" algn="l" defTabSz="912813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3pPr>
      <a:lvl4pPr marL="1598613" indent="-227013" algn="l" defTabSz="912813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4pPr>
      <a:lvl5pPr marL="2055813" indent="-227013" algn="l" defTabSz="912813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Source Sans 3" panose="020B0303030403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3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sv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5" Type="http://schemas.openxmlformats.org/officeDocument/2006/relationships/image" Target="../media/image48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svg"/><Relationship Id="rId14" Type="http://schemas.openxmlformats.org/officeDocument/2006/relationships/image" Target="../media/image4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59.sv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svg"/><Relationship Id="rId5" Type="http://schemas.openxmlformats.org/officeDocument/2006/relationships/image" Target="../media/image62.svg"/><Relationship Id="rId4" Type="http://schemas.openxmlformats.org/officeDocument/2006/relationships/image" Target="../media/image6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sv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59.svg"/><Relationship Id="rId2" Type="http://schemas.openxmlformats.org/officeDocument/2006/relationships/image" Target="../media/image66.sv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7.svg"/><Relationship Id="rId5" Type="http://schemas.openxmlformats.org/officeDocument/2006/relationships/image" Target="../media/image62.svg"/><Relationship Id="rId4" Type="http://schemas.openxmlformats.org/officeDocument/2006/relationships/image" Target="../media/image5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0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45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2.svg"/><Relationship Id="rId5" Type="http://schemas.openxmlformats.org/officeDocument/2006/relationships/image" Target="../media/image62.svg"/><Relationship Id="rId4" Type="http://schemas.openxmlformats.org/officeDocument/2006/relationships/image" Target="../media/image6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6.sv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2.svg"/><Relationship Id="rId5" Type="http://schemas.openxmlformats.org/officeDocument/2006/relationships/image" Target="../media/image57.svg"/><Relationship Id="rId4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799127">
            <a:off x="7481683" y="-1761799"/>
            <a:ext cx="5685893" cy="4649555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3" y="0"/>
                </a:lnTo>
                <a:lnTo>
                  <a:pt x="5823003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Freeform 2"/>
          <p:cNvSpPr/>
          <p:nvPr/>
        </p:nvSpPr>
        <p:spPr>
          <a:xfrm>
            <a:off x="-3026132" y="-2398523"/>
            <a:ext cx="7836176" cy="5671432"/>
          </a:xfrm>
          <a:custGeom>
            <a:avLst/>
            <a:gdLst/>
            <a:ahLst/>
            <a:cxnLst/>
            <a:rect l="l" t="t" r="r" b="b"/>
            <a:pathLst>
              <a:path w="11754264" h="8507148">
                <a:moveTo>
                  <a:pt x="0" y="0"/>
                </a:moveTo>
                <a:lnTo>
                  <a:pt x="11754264" y="0"/>
                </a:lnTo>
                <a:lnTo>
                  <a:pt x="11754264" y="8507149"/>
                </a:lnTo>
                <a:lnTo>
                  <a:pt x="0" y="85071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797035" y="3344602"/>
            <a:ext cx="7836176" cy="5671432"/>
          </a:xfrm>
          <a:custGeom>
            <a:avLst/>
            <a:gdLst/>
            <a:ahLst/>
            <a:cxnLst/>
            <a:rect l="l" t="t" r="r" b="b"/>
            <a:pathLst>
              <a:path w="11754264" h="8507148">
                <a:moveTo>
                  <a:pt x="0" y="0"/>
                </a:moveTo>
                <a:lnTo>
                  <a:pt x="11754264" y="0"/>
                </a:lnTo>
                <a:lnTo>
                  <a:pt x="11754264" y="8507149"/>
                </a:lnTo>
                <a:lnTo>
                  <a:pt x="0" y="85071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99579" y="2593995"/>
            <a:ext cx="8807921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/>
            <a:r>
              <a:rPr lang="en-US" sz="6000" b="1" spc="-150" dirty="0">
                <a:solidFill>
                  <a:srgbClr val="771C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Bobby Jones"/>
                <a:sym typeface="Bobby Jones"/>
              </a:rPr>
              <a:t>Ihana ja </a:t>
            </a:r>
            <a:r>
              <a:rPr lang="en-US" sz="6000" b="1" spc="-150" dirty="0" err="1">
                <a:solidFill>
                  <a:srgbClr val="771C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Bobby Jones"/>
                <a:sym typeface="Bobby Jones"/>
              </a:rPr>
              <a:t>tasa-arvoinen</a:t>
            </a:r>
            <a:r>
              <a:rPr lang="en-US" sz="6000" b="1" spc="-150" dirty="0">
                <a:solidFill>
                  <a:srgbClr val="771C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Bobby Jones"/>
                <a:sym typeface="Bobby Jones"/>
              </a:rPr>
              <a:t> </a:t>
            </a:r>
            <a:r>
              <a:rPr lang="en-US" sz="6000" b="1" spc="-150" dirty="0" err="1">
                <a:solidFill>
                  <a:srgbClr val="771C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Bobby Jones"/>
                <a:sym typeface="Bobby Jones"/>
              </a:rPr>
              <a:t>seurustelu</a:t>
            </a:r>
            <a:endParaRPr lang="en-US" sz="6000" b="1" spc="-150" dirty="0">
              <a:solidFill>
                <a:srgbClr val="771C7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Bobby Jones"/>
              <a:sym typeface="Bobby Jones"/>
            </a:endParaRPr>
          </a:p>
        </p:txBody>
      </p:sp>
      <p:sp>
        <p:nvSpPr>
          <p:cNvPr id="5" name="Freeform 5"/>
          <p:cNvSpPr/>
          <p:nvPr/>
        </p:nvSpPr>
        <p:spPr>
          <a:xfrm rot="799127">
            <a:off x="-1324213" y="4028200"/>
            <a:ext cx="5298089" cy="4546296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4" y="0"/>
                </a:lnTo>
                <a:lnTo>
                  <a:pt x="5823004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891956" y="3309033"/>
            <a:ext cx="821782" cy="1241703"/>
          </a:xfrm>
          <a:custGeom>
            <a:avLst/>
            <a:gdLst/>
            <a:ahLst/>
            <a:cxnLst/>
            <a:rect l="l" t="t" r="r" b="b"/>
            <a:pathLst>
              <a:path w="1232673" h="1862555">
                <a:moveTo>
                  <a:pt x="0" y="0"/>
                </a:moveTo>
                <a:lnTo>
                  <a:pt x="1232672" y="0"/>
                </a:lnTo>
                <a:lnTo>
                  <a:pt x="1232672" y="1862555"/>
                </a:lnTo>
                <a:lnTo>
                  <a:pt x="0" y="1862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896142" y="2170302"/>
            <a:ext cx="1295858" cy="1414131"/>
          </a:xfrm>
          <a:custGeom>
            <a:avLst/>
            <a:gdLst/>
            <a:ahLst/>
            <a:cxnLst/>
            <a:rect l="l" t="t" r="r" b="b"/>
            <a:pathLst>
              <a:path w="1943787" h="2121196">
                <a:moveTo>
                  <a:pt x="0" y="0"/>
                </a:moveTo>
                <a:lnTo>
                  <a:pt x="1943787" y="0"/>
                </a:lnTo>
                <a:lnTo>
                  <a:pt x="1943787" y="2121196"/>
                </a:lnTo>
                <a:lnTo>
                  <a:pt x="0" y="21211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1266312">
            <a:off x="10059513" y="4161246"/>
            <a:ext cx="427849" cy="1622875"/>
          </a:xfrm>
          <a:custGeom>
            <a:avLst/>
            <a:gdLst/>
            <a:ahLst/>
            <a:cxnLst/>
            <a:rect l="l" t="t" r="r" b="b"/>
            <a:pathLst>
              <a:path w="641773" h="2434312">
                <a:moveTo>
                  <a:pt x="0" y="0"/>
                </a:moveTo>
                <a:lnTo>
                  <a:pt x="641773" y="0"/>
                </a:lnTo>
                <a:lnTo>
                  <a:pt x="641773" y="2434312"/>
                </a:lnTo>
                <a:lnTo>
                  <a:pt x="0" y="24343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4589213" y="453151"/>
            <a:ext cx="1506787" cy="1551935"/>
          </a:xfrm>
          <a:custGeom>
            <a:avLst/>
            <a:gdLst/>
            <a:ahLst/>
            <a:cxnLst/>
            <a:rect l="l" t="t" r="r" b="b"/>
            <a:pathLst>
              <a:path w="2260181" h="2327902">
                <a:moveTo>
                  <a:pt x="0" y="0"/>
                </a:moveTo>
                <a:lnTo>
                  <a:pt x="2260181" y="0"/>
                </a:lnTo>
                <a:lnTo>
                  <a:pt x="2260181" y="2327902"/>
                </a:lnTo>
                <a:lnTo>
                  <a:pt x="0" y="2327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15133625">
            <a:off x="3666685" y="5035798"/>
            <a:ext cx="661722" cy="1040422"/>
            <a:chOff x="0" y="-3810"/>
            <a:chExt cx="1045210" cy="1643380"/>
          </a:xfrm>
        </p:grpSpPr>
        <p:sp>
          <p:nvSpPr>
            <p:cNvPr id="13" name="Freeform 13"/>
            <p:cNvSpPr/>
            <p:nvPr/>
          </p:nvSpPr>
          <p:spPr>
            <a:xfrm>
              <a:off x="44450" y="44450"/>
              <a:ext cx="953770" cy="1550670"/>
            </a:xfrm>
            <a:custGeom>
              <a:avLst/>
              <a:gdLst/>
              <a:ahLst/>
              <a:cxnLst/>
              <a:rect l="l" t="t" r="r" b="b"/>
              <a:pathLst>
                <a:path w="953770" h="1550670">
                  <a:moveTo>
                    <a:pt x="953770" y="838200"/>
                  </a:moveTo>
                  <a:lnTo>
                    <a:pt x="0" y="0"/>
                  </a:lnTo>
                  <a:lnTo>
                    <a:pt x="29210" y="1268730"/>
                  </a:lnTo>
                  <a:lnTo>
                    <a:pt x="337820" y="967740"/>
                  </a:lnTo>
                  <a:lnTo>
                    <a:pt x="609600" y="1550670"/>
                  </a:lnTo>
                  <a:lnTo>
                    <a:pt x="796290" y="1463040"/>
                  </a:lnTo>
                  <a:lnTo>
                    <a:pt x="524510" y="881380"/>
                  </a:lnTo>
                  <a:close/>
                </a:path>
              </a:pathLst>
            </a:custGeom>
            <a:solidFill>
              <a:srgbClr val="0093A9"/>
            </a:solidFill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-3810"/>
              <a:ext cx="1045210" cy="1643380"/>
            </a:xfrm>
            <a:custGeom>
              <a:avLst/>
              <a:gdLst/>
              <a:ahLst/>
              <a:cxnLst/>
              <a:rect l="l" t="t" r="r" b="b"/>
              <a:pathLst>
                <a:path w="1045210" h="1643380">
                  <a:moveTo>
                    <a:pt x="654050" y="1643380"/>
                  </a:moveTo>
                  <a:cubicBezTo>
                    <a:pt x="648970" y="1643380"/>
                    <a:pt x="643890" y="1642110"/>
                    <a:pt x="638810" y="1640840"/>
                  </a:cubicBezTo>
                  <a:cubicBezTo>
                    <a:pt x="627380" y="1637030"/>
                    <a:pt x="618490" y="1628140"/>
                    <a:pt x="613410" y="1617980"/>
                  </a:cubicBezTo>
                  <a:lnTo>
                    <a:pt x="368300" y="1092200"/>
                  </a:lnTo>
                  <a:lnTo>
                    <a:pt x="105410" y="1348740"/>
                  </a:lnTo>
                  <a:cubicBezTo>
                    <a:pt x="92710" y="1361440"/>
                    <a:pt x="73660" y="1365250"/>
                    <a:pt x="57150" y="1357630"/>
                  </a:cubicBezTo>
                  <a:cubicBezTo>
                    <a:pt x="40640" y="1351280"/>
                    <a:pt x="30480" y="1334770"/>
                    <a:pt x="29210" y="1316990"/>
                  </a:cubicBezTo>
                  <a:lnTo>
                    <a:pt x="0" y="49530"/>
                  </a:lnTo>
                  <a:cubicBezTo>
                    <a:pt x="0" y="31750"/>
                    <a:pt x="10160" y="15240"/>
                    <a:pt x="25400" y="7620"/>
                  </a:cubicBezTo>
                  <a:cubicBezTo>
                    <a:pt x="41910" y="0"/>
                    <a:pt x="60960" y="3810"/>
                    <a:pt x="73660" y="15240"/>
                  </a:cubicBezTo>
                  <a:lnTo>
                    <a:pt x="1027430" y="853440"/>
                  </a:lnTo>
                  <a:cubicBezTo>
                    <a:pt x="1040130" y="864870"/>
                    <a:pt x="1045210" y="883920"/>
                    <a:pt x="1040130" y="900430"/>
                  </a:cubicBezTo>
                  <a:cubicBezTo>
                    <a:pt x="1035050" y="916940"/>
                    <a:pt x="1019810" y="929640"/>
                    <a:pt x="1002030" y="930910"/>
                  </a:cubicBezTo>
                  <a:lnTo>
                    <a:pt x="635000" y="966470"/>
                  </a:lnTo>
                  <a:lnTo>
                    <a:pt x="880110" y="1492250"/>
                  </a:lnTo>
                  <a:cubicBezTo>
                    <a:pt x="890270" y="1515110"/>
                    <a:pt x="881380" y="1540510"/>
                    <a:pt x="858520" y="1550670"/>
                  </a:cubicBezTo>
                  <a:lnTo>
                    <a:pt x="671830" y="1638300"/>
                  </a:lnTo>
                  <a:cubicBezTo>
                    <a:pt x="666750" y="1642110"/>
                    <a:pt x="660400" y="1643380"/>
                    <a:pt x="654050" y="1643380"/>
                  </a:cubicBezTo>
                  <a:close/>
                  <a:moveTo>
                    <a:pt x="382270" y="971550"/>
                  </a:moveTo>
                  <a:cubicBezTo>
                    <a:pt x="384810" y="971550"/>
                    <a:pt x="387350" y="971550"/>
                    <a:pt x="389890" y="972820"/>
                  </a:cubicBezTo>
                  <a:cubicBezTo>
                    <a:pt x="403860" y="975360"/>
                    <a:pt x="416560" y="984250"/>
                    <a:pt x="421640" y="998220"/>
                  </a:cubicBezTo>
                  <a:lnTo>
                    <a:pt x="674370" y="1540510"/>
                  </a:lnTo>
                  <a:lnTo>
                    <a:pt x="781050" y="1490980"/>
                  </a:lnTo>
                  <a:lnTo>
                    <a:pt x="528320" y="947420"/>
                  </a:lnTo>
                  <a:cubicBezTo>
                    <a:pt x="521970" y="934720"/>
                    <a:pt x="523240" y="919480"/>
                    <a:pt x="529590" y="906780"/>
                  </a:cubicBezTo>
                  <a:cubicBezTo>
                    <a:pt x="535940" y="894080"/>
                    <a:pt x="549910" y="886460"/>
                    <a:pt x="563880" y="883920"/>
                  </a:cubicBezTo>
                  <a:lnTo>
                    <a:pt x="891540" y="850900"/>
                  </a:lnTo>
                  <a:lnTo>
                    <a:pt x="91440" y="147320"/>
                  </a:lnTo>
                  <a:lnTo>
                    <a:pt x="115570" y="1212850"/>
                  </a:lnTo>
                  <a:lnTo>
                    <a:pt x="350520" y="982980"/>
                  </a:lnTo>
                  <a:cubicBezTo>
                    <a:pt x="359410" y="976630"/>
                    <a:pt x="370840" y="971550"/>
                    <a:pt x="382270" y="971550"/>
                  </a:cubicBezTo>
                  <a:close/>
                </a:path>
              </a:pathLst>
            </a:custGeom>
            <a:solidFill>
              <a:srgbClr val="141313"/>
            </a:solidFill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 rot="-10674700">
            <a:off x="6648673" y="5257371"/>
            <a:ext cx="1506787" cy="1551935"/>
          </a:xfrm>
          <a:custGeom>
            <a:avLst/>
            <a:gdLst/>
            <a:ahLst/>
            <a:cxnLst/>
            <a:rect l="l" t="t" r="r" b="b"/>
            <a:pathLst>
              <a:path w="2260181" h="2327902">
                <a:moveTo>
                  <a:pt x="0" y="0"/>
                </a:moveTo>
                <a:lnTo>
                  <a:pt x="2260181" y="0"/>
                </a:lnTo>
                <a:lnTo>
                  <a:pt x="2260181" y="2327902"/>
                </a:lnTo>
                <a:lnTo>
                  <a:pt x="0" y="2327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Kuva 16" descr="Kuva, joka sisältää kohteen teksti, Fontti, musta, Grafiikka&#10;&#10;Tekoälyn generoima sisältö voi olla virheellistä.">
            <a:extLst>
              <a:ext uri="{FF2B5EF4-FFF2-40B4-BE49-F238E27FC236}">
                <a16:creationId xmlns:a16="http://schemas.microsoft.com/office/drawing/2014/main" id="{51A63728-DB96-8E18-79BB-AD2724922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930135" y="-577908"/>
            <a:ext cx="1383678" cy="3047748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50110339-3B57-620C-C8C9-28029CD48E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64781" y="217949"/>
            <a:ext cx="3529120" cy="838485"/>
          </a:xfrm>
          <a:prstGeom prst="rect">
            <a:avLst/>
          </a:prstGeom>
        </p:spPr>
      </p:pic>
      <p:pic>
        <p:nvPicPr>
          <p:cNvPr id="23" name="Kuva 22" descr="Kuva, joka sisältää kohteen Fontti, teksti, Grafiikka, symboli&#10;&#10;Tekoälyn generoima sisältö voi olla virheellistä.">
            <a:extLst>
              <a:ext uri="{FF2B5EF4-FFF2-40B4-BE49-F238E27FC236}">
                <a16:creationId xmlns:a16="http://schemas.microsoft.com/office/drawing/2014/main" id="{36CB4172-AA62-1260-EFA0-1D630ECD9D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5619" y="5600559"/>
            <a:ext cx="1543246" cy="1039492"/>
          </a:xfrm>
          <a:prstGeom prst="rect">
            <a:avLst/>
          </a:prstGeom>
        </p:spPr>
      </p:pic>
      <p:pic>
        <p:nvPicPr>
          <p:cNvPr id="20" name="Kuva 19" descr="Kuva, joka sisältää kohteen Fontti, kuvakaappaus, Grafiikka, teksti&#10;&#10;Tekoälyllä luotu sisältö voi olla virheellistä.">
            <a:extLst>
              <a:ext uri="{FF2B5EF4-FFF2-40B4-BE49-F238E27FC236}">
                <a16:creationId xmlns:a16="http://schemas.microsoft.com/office/drawing/2014/main" id="{A8E7CEE3-023E-EE5D-8F10-C80BD837A5B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698" y="5925558"/>
            <a:ext cx="1840996" cy="5394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521" y="0"/>
            <a:ext cx="10153014" cy="7348244"/>
          </a:xfrm>
          <a:custGeom>
            <a:avLst/>
            <a:gdLst/>
            <a:ahLst/>
            <a:cxnLst/>
            <a:rect l="l" t="t" r="r" b="b"/>
            <a:pathLst>
              <a:path w="15229521" h="11022366">
                <a:moveTo>
                  <a:pt x="0" y="0"/>
                </a:moveTo>
                <a:lnTo>
                  <a:pt x="15229520" y="0"/>
                </a:lnTo>
                <a:lnTo>
                  <a:pt x="15229520" y="11022366"/>
                </a:lnTo>
                <a:lnTo>
                  <a:pt x="0" y="110223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 rot="799127">
            <a:off x="-722474" y="4539804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4" y="0"/>
                </a:lnTo>
                <a:lnTo>
                  <a:pt x="5823004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rot="799127">
            <a:off x="9363698" y="-1542065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3" y="0"/>
                </a:lnTo>
                <a:lnTo>
                  <a:pt x="5823003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8568135">
            <a:off x="-1404029" y="-1200174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8" y="0"/>
                </a:lnTo>
                <a:lnTo>
                  <a:pt x="6859648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1977264">
            <a:off x="8865959" y="4790487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9" y="0"/>
                </a:lnTo>
                <a:lnTo>
                  <a:pt x="6859649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934578" y="273406"/>
            <a:ext cx="963647" cy="1051599"/>
          </a:xfrm>
          <a:custGeom>
            <a:avLst/>
            <a:gdLst/>
            <a:ahLst/>
            <a:cxnLst/>
            <a:rect l="l" t="t" r="r" b="b"/>
            <a:pathLst>
              <a:path w="1445471" h="1577399">
                <a:moveTo>
                  <a:pt x="0" y="0"/>
                </a:moveTo>
                <a:lnTo>
                  <a:pt x="1445471" y="0"/>
                </a:lnTo>
                <a:lnTo>
                  <a:pt x="1445471" y="1577399"/>
                </a:lnTo>
                <a:lnTo>
                  <a:pt x="0" y="1577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52604" y="3003578"/>
            <a:ext cx="1271420" cy="1139655"/>
          </a:xfrm>
          <a:custGeom>
            <a:avLst/>
            <a:gdLst/>
            <a:ahLst/>
            <a:cxnLst/>
            <a:rect l="l" t="t" r="r" b="b"/>
            <a:pathLst>
              <a:path w="1907130" h="1709482">
                <a:moveTo>
                  <a:pt x="0" y="0"/>
                </a:moveTo>
                <a:lnTo>
                  <a:pt x="1907130" y="0"/>
                </a:lnTo>
                <a:lnTo>
                  <a:pt x="1907130" y="1709482"/>
                </a:lnTo>
                <a:lnTo>
                  <a:pt x="0" y="1709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0572705" y="2753056"/>
            <a:ext cx="1025758" cy="1056493"/>
          </a:xfrm>
          <a:custGeom>
            <a:avLst/>
            <a:gdLst/>
            <a:ahLst/>
            <a:cxnLst/>
            <a:rect l="l" t="t" r="r" b="b"/>
            <a:pathLst>
              <a:path w="1538637" h="1584739">
                <a:moveTo>
                  <a:pt x="0" y="0"/>
                </a:moveTo>
                <a:lnTo>
                  <a:pt x="1538637" y="0"/>
                </a:lnTo>
                <a:lnTo>
                  <a:pt x="1538637" y="1584739"/>
                </a:lnTo>
                <a:lnTo>
                  <a:pt x="0" y="15847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F14DB8A-080D-FD10-EE20-FCD8BA3FEED5}"/>
              </a:ext>
            </a:extLst>
          </p:cNvPr>
          <p:cNvSpPr txBox="1"/>
          <p:nvPr/>
        </p:nvSpPr>
        <p:spPr>
          <a:xfrm>
            <a:off x="2061710" y="2361667"/>
            <a:ext cx="7953374" cy="1737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i-FI" sz="5400" b="1">
                <a:solidFill>
                  <a:schemeClr val="bg1"/>
                </a:solidFill>
                <a:latin typeface="Source Sans 3" panose="020B0303030403020204" pitchFamily="34" charset="0"/>
              </a:rPr>
              <a:t>Teema:</a:t>
            </a:r>
          </a:p>
          <a:p>
            <a:pPr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fi-FI" sz="5400" b="1">
                <a:solidFill>
                  <a:schemeClr val="bg1"/>
                </a:solidFill>
                <a:latin typeface="Source Sans 3" panose="020B0303030403020204" pitchFamily="34" charset="0"/>
              </a:rPr>
              <a:t>Seurusteluväkivalta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4798245">
            <a:off x="-150220" y="-303838"/>
            <a:ext cx="2128986" cy="2205164"/>
          </a:xfrm>
          <a:custGeom>
            <a:avLst/>
            <a:gdLst/>
            <a:ahLst/>
            <a:cxnLst/>
            <a:rect l="l" t="t" r="r" b="b"/>
            <a:pathLst>
              <a:path w="3193479" h="3307746">
                <a:moveTo>
                  <a:pt x="0" y="0"/>
                </a:moveTo>
                <a:lnTo>
                  <a:pt x="3193479" y="0"/>
                </a:lnTo>
                <a:lnTo>
                  <a:pt x="3193479" y="3307747"/>
                </a:lnTo>
                <a:lnTo>
                  <a:pt x="0" y="3307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195908" y="928920"/>
            <a:ext cx="4140481" cy="990189"/>
            <a:chOff x="0" y="-47665"/>
            <a:chExt cx="1635746" cy="391186"/>
          </a:xfrm>
        </p:grpSpPr>
        <p:sp>
          <p:nvSpPr>
            <p:cNvPr id="5" name="Freeform 5"/>
            <p:cNvSpPr/>
            <p:nvPr/>
          </p:nvSpPr>
          <p:spPr>
            <a:xfrm>
              <a:off x="0" y="-47665"/>
              <a:ext cx="1635746" cy="250145"/>
            </a:xfrm>
            <a:custGeom>
              <a:avLst/>
              <a:gdLst/>
              <a:ahLst/>
              <a:cxnLst/>
              <a:rect l="l" t="t" r="r" b="b"/>
              <a:pathLst>
                <a:path w="1635746" h="343521">
                  <a:moveTo>
                    <a:pt x="143254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1432546" y="343521"/>
                  </a:lnTo>
                  <a:lnTo>
                    <a:pt x="1635746" y="171760"/>
                  </a:lnTo>
                  <a:lnTo>
                    <a:pt x="143254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Digitaalinen väkivalta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2400" y="-38100"/>
              <a:ext cx="133094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Otsikko 1">
            <a:extLst>
              <a:ext uri="{FF2B5EF4-FFF2-40B4-BE49-F238E27FC236}">
                <a16:creationId xmlns:a16="http://schemas.microsoft.com/office/drawing/2014/main" id="{51CA78BB-9E50-D7B0-45D1-122B38F9F75A}"/>
              </a:ext>
            </a:extLst>
          </p:cNvPr>
          <p:cNvSpPr txBox="1">
            <a:spLocks/>
          </p:cNvSpPr>
          <p:nvPr/>
        </p:nvSpPr>
        <p:spPr>
          <a:xfrm>
            <a:off x="6096000" y="1202104"/>
            <a:ext cx="9150529" cy="143401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/>
                <a:ea typeface="+mj-ea"/>
                <a:cs typeface="+mj-cs"/>
              </a:rPr>
              <a:t>Väkivallan muodot</a:t>
            </a:r>
            <a:endParaRPr kumimoji="0" lang="fi-FI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 panose="020B0303030403020204" pitchFamily="34" charset="0"/>
              <a:ea typeface="+mj-ea"/>
              <a:cs typeface="+mj-cs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A554E71B-DB71-EB3C-2635-7D5DD0AA6AE8}"/>
              </a:ext>
            </a:extLst>
          </p:cNvPr>
          <p:cNvSpPr/>
          <p:nvPr/>
        </p:nvSpPr>
        <p:spPr>
          <a:xfrm>
            <a:off x="1195907" y="1722397"/>
            <a:ext cx="4140481" cy="633179"/>
          </a:xfrm>
          <a:custGeom>
            <a:avLst/>
            <a:gdLst/>
            <a:ahLst/>
            <a:cxnLst/>
            <a:rect l="l" t="t" r="r" b="b"/>
            <a:pathLst>
              <a:path w="1635746" h="343521">
                <a:moveTo>
                  <a:pt x="1432546" y="0"/>
                </a:moveTo>
                <a:lnTo>
                  <a:pt x="203200" y="0"/>
                </a:lnTo>
                <a:lnTo>
                  <a:pt x="0" y="171760"/>
                </a:lnTo>
                <a:lnTo>
                  <a:pt x="203200" y="343521"/>
                </a:lnTo>
                <a:lnTo>
                  <a:pt x="1432546" y="343521"/>
                </a:lnTo>
                <a:lnTo>
                  <a:pt x="1635746" y="171760"/>
                </a:lnTo>
                <a:lnTo>
                  <a:pt x="1432546" y="0"/>
                </a:lnTo>
                <a:close/>
              </a:path>
            </a:pathLst>
          </a:custGeom>
          <a:solidFill>
            <a:srgbClr val="FFFFFF"/>
          </a:solidFill>
          <a:ln w="666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Henkinen väkivalta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8FC2C5DF-7E46-A8A8-E82D-84B6797B17B5}"/>
              </a:ext>
            </a:extLst>
          </p:cNvPr>
          <p:cNvSpPr/>
          <p:nvPr/>
        </p:nvSpPr>
        <p:spPr>
          <a:xfrm>
            <a:off x="1195907" y="2510616"/>
            <a:ext cx="4140481" cy="633179"/>
          </a:xfrm>
          <a:custGeom>
            <a:avLst/>
            <a:gdLst/>
            <a:ahLst/>
            <a:cxnLst/>
            <a:rect l="l" t="t" r="r" b="b"/>
            <a:pathLst>
              <a:path w="1635746" h="343521">
                <a:moveTo>
                  <a:pt x="1432546" y="0"/>
                </a:moveTo>
                <a:lnTo>
                  <a:pt x="203200" y="0"/>
                </a:lnTo>
                <a:lnTo>
                  <a:pt x="0" y="171760"/>
                </a:lnTo>
                <a:lnTo>
                  <a:pt x="203200" y="343521"/>
                </a:lnTo>
                <a:lnTo>
                  <a:pt x="1432546" y="343521"/>
                </a:lnTo>
                <a:lnTo>
                  <a:pt x="1635746" y="171760"/>
                </a:lnTo>
                <a:lnTo>
                  <a:pt x="1432546" y="0"/>
                </a:lnTo>
                <a:close/>
              </a:path>
            </a:pathLst>
          </a:custGeom>
          <a:solidFill>
            <a:srgbClr val="FFFFFF"/>
          </a:solidFill>
          <a:ln w="666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Fyysinen väkivalta</a:t>
            </a: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89FC9AF-146D-8F57-6208-9354DE165059}"/>
              </a:ext>
            </a:extLst>
          </p:cNvPr>
          <p:cNvSpPr/>
          <p:nvPr/>
        </p:nvSpPr>
        <p:spPr>
          <a:xfrm>
            <a:off x="1195907" y="3312627"/>
            <a:ext cx="4140481" cy="633179"/>
          </a:xfrm>
          <a:custGeom>
            <a:avLst/>
            <a:gdLst/>
            <a:ahLst/>
            <a:cxnLst/>
            <a:rect l="l" t="t" r="r" b="b"/>
            <a:pathLst>
              <a:path w="1635746" h="343521">
                <a:moveTo>
                  <a:pt x="1432546" y="0"/>
                </a:moveTo>
                <a:lnTo>
                  <a:pt x="203200" y="0"/>
                </a:lnTo>
                <a:lnTo>
                  <a:pt x="0" y="171760"/>
                </a:lnTo>
                <a:lnTo>
                  <a:pt x="203200" y="343521"/>
                </a:lnTo>
                <a:lnTo>
                  <a:pt x="1432546" y="343521"/>
                </a:lnTo>
                <a:lnTo>
                  <a:pt x="1635746" y="171760"/>
                </a:lnTo>
                <a:lnTo>
                  <a:pt x="1432546" y="0"/>
                </a:lnTo>
                <a:close/>
              </a:path>
            </a:pathLst>
          </a:custGeom>
          <a:solidFill>
            <a:srgbClr val="FFFFFF"/>
          </a:solidFill>
          <a:ln w="666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Seksuaaliväkivalta</a:t>
            </a: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13AF6EA0-A45F-4FFB-D2CC-F8BC3EFCE29E}"/>
              </a:ext>
            </a:extLst>
          </p:cNvPr>
          <p:cNvSpPr/>
          <p:nvPr/>
        </p:nvSpPr>
        <p:spPr>
          <a:xfrm>
            <a:off x="1195906" y="4083005"/>
            <a:ext cx="4140481" cy="633179"/>
          </a:xfrm>
          <a:custGeom>
            <a:avLst/>
            <a:gdLst/>
            <a:ahLst/>
            <a:cxnLst/>
            <a:rect l="l" t="t" r="r" b="b"/>
            <a:pathLst>
              <a:path w="1635746" h="343521">
                <a:moveTo>
                  <a:pt x="1432546" y="0"/>
                </a:moveTo>
                <a:lnTo>
                  <a:pt x="203200" y="0"/>
                </a:lnTo>
                <a:lnTo>
                  <a:pt x="0" y="171760"/>
                </a:lnTo>
                <a:lnTo>
                  <a:pt x="203200" y="343521"/>
                </a:lnTo>
                <a:lnTo>
                  <a:pt x="1432546" y="343521"/>
                </a:lnTo>
                <a:lnTo>
                  <a:pt x="1635746" y="171760"/>
                </a:lnTo>
                <a:lnTo>
                  <a:pt x="1432546" y="0"/>
                </a:lnTo>
                <a:close/>
              </a:path>
            </a:pathLst>
          </a:custGeom>
          <a:solidFill>
            <a:srgbClr val="FFFFFF"/>
          </a:solidFill>
          <a:ln w="666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Taloudellinen väkivalta</a:t>
            </a: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EB1BE9B5-43FD-288A-BDDE-86115C2E3D4B}"/>
              </a:ext>
            </a:extLst>
          </p:cNvPr>
          <p:cNvSpPr/>
          <p:nvPr/>
        </p:nvSpPr>
        <p:spPr>
          <a:xfrm>
            <a:off x="1195906" y="4885016"/>
            <a:ext cx="4140481" cy="633179"/>
          </a:xfrm>
          <a:custGeom>
            <a:avLst/>
            <a:gdLst/>
            <a:ahLst/>
            <a:cxnLst/>
            <a:rect l="l" t="t" r="r" b="b"/>
            <a:pathLst>
              <a:path w="1635746" h="343521">
                <a:moveTo>
                  <a:pt x="1432546" y="0"/>
                </a:moveTo>
                <a:lnTo>
                  <a:pt x="203200" y="0"/>
                </a:lnTo>
                <a:lnTo>
                  <a:pt x="0" y="171760"/>
                </a:lnTo>
                <a:lnTo>
                  <a:pt x="203200" y="343521"/>
                </a:lnTo>
                <a:lnTo>
                  <a:pt x="1432546" y="343521"/>
                </a:lnTo>
                <a:lnTo>
                  <a:pt x="1635746" y="171760"/>
                </a:lnTo>
                <a:lnTo>
                  <a:pt x="1432546" y="0"/>
                </a:lnTo>
                <a:close/>
              </a:path>
            </a:pathLst>
          </a:custGeom>
          <a:solidFill>
            <a:srgbClr val="FFFFFF"/>
          </a:solidFill>
          <a:ln w="6667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Vaino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9D47E8D9-279B-303A-49FB-FD46FAEB0F41}"/>
              </a:ext>
            </a:extLst>
          </p:cNvPr>
          <p:cNvSpPr/>
          <p:nvPr/>
        </p:nvSpPr>
        <p:spPr>
          <a:xfrm>
            <a:off x="7903364" y="2208023"/>
            <a:ext cx="4489293" cy="5016321"/>
          </a:xfrm>
          <a:custGeom>
            <a:avLst/>
            <a:gdLst/>
            <a:ahLst/>
            <a:cxnLst/>
            <a:rect l="l" t="t" r="r" b="b"/>
            <a:pathLst>
              <a:path w="6733940" h="7524481">
                <a:moveTo>
                  <a:pt x="0" y="0"/>
                </a:moveTo>
                <a:lnTo>
                  <a:pt x="6733939" y="0"/>
                </a:lnTo>
                <a:lnTo>
                  <a:pt x="6733939" y="7524481"/>
                </a:lnTo>
                <a:lnTo>
                  <a:pt x="0" y="7524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006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79188-9E22-75E3-E57E-66404010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A154E22-6384-AE79-5BFB-47C4C3BAE4D9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09BD93A-5A47-7848-EFA7-014BF11C9164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CD1C47F-95C7-15B6-30A6-F1ACB317B4E9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kstiruutu 9">
            <a:extLst>
              <a:ext uri="{FF2B5EF4-FFF2-40B4-BE49-F238E27FC236}">
                <a16:creationId xmlns:a16="http://schemas.microsoft.com/office/drawing/2014/main" id="{9FA5E091-636D-07F4-B720-18584DB910EB}"/>
              </a:ext>
            </a:extLst>
          </p:cNvPr>
          <p:cNvSpPr txBox="1"/>
          <p:nvPr/>
        </p:nvSpPr>
        <p:spPr>
          <a:xfrm>
            <a:off x="980514" y="2266407"/>
            <a:ext cx="996703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Mieti sopiiko yksi tai </a:t>
            </a: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useampi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väkivallan muoto valittuun puhekuplaan tai</a:t>
            </a: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ajatuspilveen</a:t>
            </a: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 Mihin?</a:t>
            </a: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Puhekuplat</a:t>
            </a: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pohdi ja perustele: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Onko ok sanoa näin seurustelusuhteessa?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Miltä tällainen käytös voi tuntua toisesta osapuolesta?</a:t>
            </a:r>
            <a:endParaRPr lang="en-US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Mitä seurauksia tällaisella käytöksellä voi olla?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Miten henkilö, jolle puhutaan näin voisi toimia?</a:t>
            </a:r>
            <a:b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Ajatuspilvet: pohdi ja perustele:</a:t>
            </a:r>
            <a:endParaRPr lang="fi-FI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Mistä tämä ajatus kertoo?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Minkälaisia tunteita tilanteeseen saattaa liittyä?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Kenelle näistä aja</a:t>
            </a:r>
            <a:r>
              <a:rPr lang="fi-FI" sz="16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tuksista</a:t>
            </a:r>
            <a:r>
              <a:rPr lang="fi-FI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voi kertoa?</a:t>
            </a: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Miten läheiset tai kaverit voisivat auttaa?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4F4C4A-E60F-FD61-FFD0-3E8A27A52D69}"/>
              </a:ext>
            </a:extLst>
          </p:cNvPr>
          <p:cNvGrpSpPr/>
          <p:nvPr/>
        </p:nvGrpSpPr>
        <p:grpSpPr>
          <a:xfrm>
            <a:off x="1582609" y="1375863"/>
            <a:ext cx="9026783" cy="869537"/>
            <a:chOff x="0" y="0"/>
            <a:chExt cx="3566136" cy="34352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530E16E-207D-C892-8E15-52EC54BB6855}"/>
                </a:ext>
              </a:extLst>
            </p:cNvPr>
            <p:cNvSpPr/>
            <p:nvPr/>
          </p:nvSpPr>
          <p:spPr>
            <a:xfrm>
              <a:off x="0" y="0"/>
              <a:ext cx="3566136" cy="343521"/>
            </a:xfrm>
            <a:custGeom>
              <a:avLst/>
              <a:gdLst/>
              <a:ahLst/>
              <a:cxnLst/>
              <a:rect l="l" t="t" r="r" b="b"/>
              <a:pathLst>
                <a:path w="3566136" h="343521">
                  <a:moveTo>
                    <a:pt x="336293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3362936" y="343521"/>
                  </a:lnTo>
                  <a:lnTo>
                    <a:pt x="3566136" y="171760"/>
                  </a:lnTo>
                  <a:lnTo>
                    <a:pt x="336293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DA8FE50-96AB-8C91-F0C5-DF60208CCF9D}"/>
                </a:ext>
              </a:extLst>
            </p:cNvPr>
            <p:cNvSpPr txBox="1"/>
            <p:nvPr/>
          </p:nvSpPr>
          <p:spPr>
            <a:xfrm>
              <a:off x="152400" y="-38100"/>
              <a:ext cx="326133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9EE5BDB-3D83-06CD-B339-7567FA9843AD}"/>
              </a:ext>
            </a:extLst>
          </p:cNvPr>
          <p:cNvSpPr txBox="1"/>
          <p:nvPr/>
        </p:nvSpPr>
        <p:spPr>
          <a:xfrm>
            <a:off x="3048000" y="151824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Source Sans 3" panose="020B0604020202020204" charset="0"/>
              </a:rPr>
              <a:t>Harjoitus 3: Satuttava suhde</a:t>
            </a:r>
          </a:p>
        </p:txBody>
      </p:sp>
    </p:spTree>
    <p:extLst>
      <p:ext uri="{BB962C8B-B14F-4D97-AF65-F5344CB8AC3E}">
        <p14:creationId xmlns:p14="http://schemas.microsoft.com/office/powerpoint/2010/main" val="2273337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1B03F5-175F-BD4D-2DCC-3BD08A51B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A49FC0-C85E-5B07-F06A-C2866C4669F6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86CA05D-33CD-4BE5-1191-EAC7612A7819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10FE956-3298-08C3-3F85-836A10036998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8A7F223-6E77-66C6-9224-8C0B57B8D60B}"/>
              </a:ext>
            </a:extLst>
          </p:cNvPr>
          <p:cNvGrpSpPr/>
          <p:nvPr/>
        </p:nvGrpSpPr>
        <p:grpSpPr>
          <a:xfrm>
            <a:off x="1231383" y="1088550"/>
            <a:ext cx="5898957" cy="902478"/>
            <a:chOff x="-1877" y="-38100"/>
            <a:chExt cx="2330452" cy="35653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A7770CF-673E-8235-A752-D9BE4E02DBC8}"/>
                </a:ext>
              </a:extLst>
            </p:cNvPr>
            <p:cNvSpPr/>
            <p:nvPr/>
          </p:nvSpPr>
          <p:spPr>
            <a:xfrm>
              <a:off x="-1877" y="0"/>
              <a:ext cx="2330452" cy="318435"/>
            </a:xfrm>
            <a:custGeom>
              <a:avLst/>
              <a:gdLst/>
              <a:ahLst/>
              <a:cxnLst/>
              <a:rect l="l" t="t" r="r" b="b"/>
              <a:pathLst>
                <a:path w="2330452" h="318435">
                  <a:moveTo>
                    <a:pt x="2127252" y="0"/>
                  </a:moveTo>
                  <a:lnTo>
                    <a:pt x="203200" y="0"/>
                  </a:lnTo>
                  <a:lnTo>
                    <a:pt x="0" y="159217"/>
                  </a:lnTo>
                  <a:lnTo>
                    <a:pt x="203200" y="318435"/>
                  </a:lnTo>
                  <a:lnTo>
                    <a:pt x="2127252" y="318435"/>
                  </a:lnTo>
                  <a:lnTo>
                    <a:pt x="2330452" y="159217"/>
                  </a:lnTo>
                  <a:lnTo>
                    <a:pt x="2127252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2481F2B-BAFC-52B0-153B-2204F16904F0}"/>
                </a:ext>
              </a:extLst>
            </p:cNvPr>
            <p:cNvSpPr txBox="1"/>
            <p:nvPr/>
          </p:nvSpPr>
          <p:spPr>
            <a:xfrm>
              <a:off x="152400" y="-38100"/>
              <a:ext cx="2025652" cy="3565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kstiruutu 9">
            <a:extLst>
              <a:ext uri="{FF2B5EF4-FFF2-40B4-BE49-F238E27FC236}">
                <a16:creationId xmlns:a16="http://schemas.microsoft.com/office/drawing/2014/main" id="{4166BF30-1983-15D5-5274-654D2A853849}"/>
              </a:ext>
            </a:extLst>
          </p:cNvPr>
          <p:cNvSpPr txBox="1"/>
          <p:nvPr/>
        </p:nvSpPr>
        <p:spPr>
          <a:xfrm>
            <a:off x="888021" y="2286334"/>
            <a:ext cx="659518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Kirjoita/piirrä kuvaan: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Kukan terälehtiin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: esimerkkejä seurusteluväkivallasta ja sen eri muodoista.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Kukan varteen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: mistä seurusteluväkivalta voi johtua?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Saksiin: 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mikä voisi auttaa katkaisemaan seurusteluväkivaltaa? Miten väkivalta voisi loppua? Kuinka väkivallan kokemuksista voisi toipua?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F2361A9-A775-850E-1BB7-4742587EF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923" y="1001485"/>
            <a:ext cx="3482881" cy="4783043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979BFE8C-2321-210A-9A58-D53DF1067399}"/>
              </a:ext>
            </a:extLst>
          </p:cNvPr>
          <p:cNvSpPr txBox="1"/>
          <p:nvPr/>
        </p:nvSpPr>
        <p:spPr>
          <a:xfrm>
            <a:off x="1132861" y="129562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2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Harjoitus</a:t>
            </a: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lang="fi-FI" sz="32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</a:t>
            </a: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: väkivallan kukka</a:t>
            </a:r>
          </a:p>
        </p:txBody>
      </p:sp>
    </p:spTree>
    <p:extLst>
      <p:ext uri="{BB962C8B-B14F-4D97-AF65-F5344CB8AC3E}">
        <p14:creationId xmlns:p14="http://schemas.microsoft.com/office/powerpoint/2010/main" val="2976340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2B858-AF2A-6B90-B371-CBA7EBB3F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68032F6-BB6A-37BB-097A-10CE0DA571E7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4FBF720-6C2F-6EE7-3DBD-D50719B21683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648055-0C0C-704F-F89D-58AE9997D440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73774BD-6B9E-7023-E4DD-2F2FCB52EC04}"/>
              </a:ext>
            </a:extLst>
          </p:cNvPr>
          <p:cNvGrpSpPr/>
          <p:nvPr/>
        </p:nvGrpSpPr>
        <p:grpSpPr>
          <a:xfrm>
            <a:off x="1231383" y="1257605"/>
            <a:ext cx="5898957" cy="806037"/>
            <a:chOff x="0" y="0"/>
            <a:chExt cx="2330452" cy="31843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A3278F9-B8A5-62B5-5BCA-1BA7F6B655FC}"/>
                </a:ext>
              </a:extLst>
            </p:cNvPr>
            <p:cNvSpPr/>
            <p:nvPr/>
          </p:nvSpPr>
          <p:spPr>
            <a:xfrm>
              <a:off x="0" y="0"/>
              <a:ext cx="2330452" cy="318435"/>
            </a:xfrm>
            <a:custGeom>
              <a:avLst/>
              <a:gdLst/>
              <a:ahLst/>
              <a:cxnLst/>
              <a:rect l="l" t="t" r="r" b="b"/>
              <a:pathLst>
                <a:path w="2330452" h="318435">
                  <a:moveTo>
                    <a:pt x="2127252" y="0"/>
                  </a:moveTo>
                  <a:lnTo>
                    <a:pt x="203200" y="0"/>
                  </a:lnTo>
                  <a:lnTo>
                    <a:pt x="0" y="159217"/>
                  </a:lnTo>
                  <a:lnTo>
                    <a:pt x="203200" y="318435"/>
                  </a:lnTo>
                  <a:lnTo>
                    <a:pt x="2127252" y="318435"/>
                  </a:lnTo>
                  <a:lnTo>
                    <a:pt x="2330452" y="159217"/>
                  </a:lnTo>
                  <a:lnTo>
                    <a:pt x="2127252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1D18137-5D56-3850-EB38-165F81EB2376}"/>
                </a:ext>
              </a:extLst>
            </p:cNvPr>
            <p:cNvSpPr txBox="1"/>
            <p:nvPr/>
          </p:nvSpPr>
          <p:spPr>
            <a:xfrm>
              <a:off x="152400" y="-38100"/>
              <a:ext cx="2025652" cy="3565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kstiruutu 9">
            <a:extLst>
              <a:ext uri="{FF2B5EF4-FFF2-40B4-BE49-F238E27FC236}">
                <a16:creationId xmlns:a16="http://schemas.microsoft.com/office/drawing/2014/main" id="{1C60E4F3-DF24-8988-7FF3-3B7B8A452699}"/>
              </a:ext>
            </a:extLst>
          </p:cNvPr>
          <p:cNvSpPr txBox="1"/>
          <p:nvPr/>
        </p:nvSpPr>
        <p:spPr>
          <a:xfrm>
            <a:off x="1231383" y="2332146"/>
            <a:ext cx="900118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200" b="1" dirty="0">
                <a:solidFill>
                  <a:schemeClr val="bg1"/>
                </a:solidFill>
                <a:latin typeface="Source Sans 3" panose="020B0604020202020204" charset="0"/>
              </a:rPr>
              <a:t>Mistä saa apua, jos </a:t>
            </a: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on kokenut tai käyttänyt seurusteluväkivaltaa?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604020202020204" charset="0"/>
                <a:ea typeface="+mn-ea"/>
                <a:cs typeface="+mn-cs"/>
              </a:rPr>
              <a:t>Mistä saa apua omalla alueellasi?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200" dirty="0">
                <a:solidFill>
                  <a:schemeClr val="bg1"/>
                </a:solidFill>
                <a:latin typeface="Source Sans 3" panose="020B0604020202020204" charset="0"/>
              </a:rPr>
              <a:t>Mistä saa apua verkossa?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2200" dirty="0">
                <a:solidFill>
                  <a:schemeClr val="bg1"/>
                </a:solidFill>
                <a:latin typeface="Source Sans 3" panose="020B0604020202020204" charset="0"/>
              </a:rPr>
              <a:t>Kootkaa löytämänne avun kanavat yhteiseksi listaksi. </a:t>
            </a:r>
            <a:endParaRPr kumimoji="0" lang="fi-FI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EC973B0-8375-C86C-2A7C-E1E12C2E3763}"/>
              </a:ext>
            </a:extLst>
          </p:cNvPr>
          <p:cNvSpPr txBox="1"/>
          <p:nvPr/>
        </p:nvSpPr>
        <p:spPr>
          <a:xfrm>
            <a:off x="1132861" y="136823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Harjoitus </a:t>
            </a:r>
            <a:r>
              <a:rPr lang="fi-FI" sz="32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5:</a:t>
            </a: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lang="fi-FI" sz="32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mistä saa apua?</a:t>
            </a:r>
            <a:endParaRPr kumimoji="0" lang="fi-FI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70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4DBDBD-E4DC-AB3E-49BF-E0ED7B0EF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F63352F-C075-4CC3-F33A-CA790D9431D0}"/>
              </a:ext>
            </a:extLst>
          </p:cNvPr>
          <p:cNvSpPr txBox="1">
            <a:spLocks/>
          </p:cNvSpPr>
          <p:nvPr/>
        </p:nvSpPr>
        <p:spPr>
          <a:xfrm>
            <a:off x="727301" y="2297427"/>
            <a:ext cx="9657670" cy="4235541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Source Sans 3" panose="020B0604020202020204" charset="0"/>
              <a:buChar char="♥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 Väkivalta on aina väärin, väkivallasta on vastuussa aina sen käyttäjä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Source Sans 3" panose="020B0604020202020204" charset="0"/>
              <a:buChar char="♥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 Kuka vaan voi kokea tai käyttää seurusteluväkivaltaa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Source Sans 3" panose="020B0604020202020204" charset="0"/>
              <a:buChar char="♥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 Väkivallasta voi toipua ja siihen on tarjolla apua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Source Sans 3" panose="020B0604020202020204" charset="0"/>
              <a:buChar char="♥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 Väkivallan käytön katkaisuun saa apua 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Source Sans 3" panose="020B0604020202020204" charset="0"/>
              <a:buChar char="♥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 Seurustelun ei kuulu satuttaa 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E535A00F-B7D2-74EC-EDD6-9AC4912AF68E}"/>
              </a:ext>
            </a:extLst>
          </p:cNvPr>
          <p:cNvSpPr txBox="1">
            <a:spLocks/>
          </p:cNvSpPr>
          <p:nvPr/>
        </p:nvSpPr>
        <p:spPr>
          <a:xfrm>
            <a:off x="735943" y="1272089"/>
            <a:ext cx="9150529" cy="143401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dirty="0">
                <a:solidFill>
                  <a:schemeClr val="bg1"/>
                </a:solidFill>
              </a:rPr>
              <a:t>Faktoja </a:t>
            </a: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3" panose="020B0303030403020204" pitchFamily="34" charset="0"/>
                <a:ea typeface="+mj-ea"/>
                <a:cs typeface="+mj-cs"/>
              </a:rPr>
              <a:t>seurusteluväkivallasta</a:t>
            </a:r>
          </a:p>
        </p:txBody>
      </p:sp>
    </p:spTree>
    <p:extLst>
      <p:ext uri="{BB962C8B-B14F-4D97-AF65-F5344CB8AC3E}">
        <p14:creationId xmlns:p14="http://schemas.microsoft.com/office/powerpoint/2010/main" val="9996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521" y="0"/>
            <a:ext cx="10153014" cy="7348244"/>
          </a:xfrm>
          <a:custGeom>
            <a:avLst/>
            <a:gdLst/>
            <a:ahLst/>
            <a:cxnLst/>
            <a:rect l="l" t="t" r="r" b="b"/>
            <a:pathLst>
              <a:path w="15229521" h="11022366">
                <a:moveTo>
                  <a:pt x="0" y="0"/>
                </a:moveTo>
                <a:lnTo>
                  <a:pt x="15229520" y="0"/>
                </a:lnTo>
                <a:lnTo>
                  <a:pt x="15229520" y="11022366"/>
                </a:lnTo>
                <a:lnTo>
                  <a:pt x="0" y="110223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 rot="799127">
            <a:off x="-722474" y="4539804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4" y="0"/>
                </a:lnTo>
                <a:lnTo>
                  <a:pt x="5823004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rot="799127">
            <a:off x="9363698" y="-1542065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3" y="0"/>
                </a:lnTo>
                <a:lnTo>
                  <a:pt x="5823003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8568135">
            <a:off x="-1404029" y="-1200174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8" y="0"/>
                </a:lnTo>
                <a:lnTo>
                  <a:pt x="6859648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1977264">
            <a:off x="8865959" y="4790487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9" y="0"/>
                </a:lnTo>
                <a:lnTo>
                  <a:pt x="6859649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934578" y="273406"/>
            <a:ext cx="963647" cy="1051599"/>
          </a:xfrm>
          <a:custGeom>
            <a:avLst/>
            <a:gdLst/>
            <a:ahLst/>
            <a:cxnLst/>
            <a:rect l="l" t="t" r="r" b="b"/>
            <a:pathLst>
              <a:path w="1445471" h="1577399">
                <a:moveTo>
                  <a:pt x="0" y="0"/>
                </a:moveTo>
                <a:lnTo>
                  <a:pt x="1445471" y="0"/>
                </a:lnTo>
                <a:lnTo>
                  <a:pt x="1445471" y="1577399"/>
                </a:lnTo>
                <a:lnTo>
                  <a:pt x="0" y="1577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52604" y="3003578"/>
            <a:ext cx="1271420" cy="1139655"/>
          </a:xfrm>
          <a:custGeom>
            <a:avLst/>
            <a:gdLst/>
            <a:ahLst/>
            <a:cxnLst/>
            <a:rect l="l" t="t" r="r" b="b"/>
            <a:pathLst>
              <a:path w="1907130" h="1709482">
                <a:moveTo>
                  <a:pt x="0" y="0"/>
                </a:moveTo>
                <a:lnTo>
                  <a:pt x="1907130" y="0"/>
                </a:lnTo>
                <a:lnTo>
                  <a:pt x="1907130" y="1709482"/>
                </a:lnTo>
                <a:lnTo>
                  <a:pt x="0" y="1709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0572705" y="2753056"/>
            <a:ext cx="1025758" cy="1056493"/>
          </a:xfrm>
          <a:custGeom>
            <a:avLst/>
            <a:gdLst/>
            <a:ahLst/>
            <a:cxnLst/>
            <a:rect l="l" t="t" r="r" b="b"/>
            <a:pathLst>
              <a:path w="1538637" h="1584739">
                <a:moveTo>
                  <a:pt x="0" y="0"/>
                </a:moveTo>
                <a:lnTo>
                  <a:pt x="1538637" y="0"/>
                </a:lnTo>
                <a:lnTo>
                  <a:pt x="1538637" y="1584739"/>
                </a:lnTo>
                <a:lnTo>
                  <a:pt x="0" y="15847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F8013115-23D8-86FE-6409-4A64CA985DD5}"/>
              </a:ext>
            </a:extLst>
          </p:cNvPr>
          <p:cNvSpPr txBox="1">
            <a:spLocks/>
          </p:cNvSpPr>
          <p:nvPr/>
        </p:nvSpPr>
        <p:spPr>
          <a:xfrm>
            <a:off x="932881" y="2457519"/>
            <a:ext cx="10515600" cy="4235541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Teema: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Turvallinen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t>seurustelu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674" y="611372"/>
            <a:ext cx="1711842" cy="1632098"/>
            <a:chOff x="0" y="0"/>
            <a:chExt cx="676283" cy="6447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5800" y="2451790"/>
            <a:ext cx="1711842" cy="1632098"/>
            <a:chOff x="0" y="0"/>
            <a:chExt cx="676283" cy="6447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85800" y="4293438"/>
            <a:ext cx="1711842" cy="1632098"/>
            <a:chOff x="0" y="0"/>
            <a:chExt cx="676283" cy="6447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17972" y="611372"/>
            <a:ext cx="1711842" cy="1632098"/>
            <a:chOff x="0" y="0"/>
            <a:chExt cx="676283" cy="64477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467106" y="4293438"/>
            <a:ext cx="1711842" cy="1632098"/>
            <a:chOff x="0" y="0"/>
            <a:chExt cx="676283" cy="64477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33014" y="611372"/>
            <a:ext cx="1711842" cy="1632098"/>
            <a:chOff x="0" y="0"/>
            <a:chExt cx="676283" cy="6447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533014" y="2446670"/>
            <a:ext cx="1711842" cy="1632098"/>
            <a:chOff x="0" y="0"/>
            <a:chExt cx="676283" cy="64477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533014" y="4293438"/>
            <a:ext cx="1711842" cy="1632098"/>
            <a:chOff x="0" y="0"/>
            <a:chExt cx="676283" cy="64477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617972" y="4293438"/>
            <a:ext cx="1711842" cy="1632098"/>
            <a:chOff x="0" y="0"/>
            <a:chExt cx="676283" cy="64477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617972" y="2446670"/>
            <a:ext cx="1711842" cy="1632098"/>
            <a:chOff x="0" y="0"/>
            <a:chExt cx="676283" cy="64477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467106" y="611372"/>
            <a:ext cx="1711842" cy="1632098"/>
            <a:chOff x="0" y="0"/>
            <a:chExt cx="676283" cy="64477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467106" y="2446670"/>
            <a:ext cx="1711842" cy="1632098"/>
            <a:chOff x="0" y="0"/>
            <a:chExt cx="676283" cy="64477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76283" cy="644779"/>
            </a:xfrm>
            <a:custGeom>
              <a:avLst/>
              <a:gdLst/>
              <a:ahLst/>
              <a:cxnLst/>
              <a:rect l="l" t="t" r="r" b="b"/>
              <a:pathLst>
                <a:path w="676283" h="644779">
                  <a:moveTo>
                    <a:pt x="153767" y="0"/>
                  </a:moveTo>
                  <a:lnTo>
                    <a:pt x="522516" y="0"/>
                  </a:lnTo>
                  <a:cubicBezTo>
                    <a:pt x="607439" y="0"/>
                    <a:pt x="676283" y="68844"/>
                    <a:pt x="676283" y="153767"/>
                  </a:cubicBezTo>
                  <a:lnTo>
                    <a:pt x="676283" y="491012"/>
                  </a:lnTo>
                  <a:cubicBezTo>
                    <a:pt x="676283" y="575935"/>
                    <a:pt x="607439" y="644779"/>
                    <a:pt x="522516" y="644779"/>
                  </a:cubicBezTo>
                  <a:lnTo>
                    <a:pt x="153767" y="644779"/>
                  </a:lnTo>
                  <a:cubicBezTo>
                    <a:pt x="68844" y="644779"/>
                    <a:pt x="0" y="575935"/>
                    <a:pt x="0" y="491012"/>
                  </a:cubicBezTo>
                  <a:lnTo>
                    <a:pt x="0" y="153767"/>
                  </a:lnTo>
                  <a:cubicBezTo>
                    <a:pt x="0" y="68844"/>
                    <a:pt x="68844" y="0"/>
                    <a:pt x="15376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676283" cy="6828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736531" y="1112884"/>
            <a:ext cx="1550129" cy="59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arvostus ja </a:t>
            </a:r>
            <a:r>
              <a:rPr lang="en-US" sz="1733" b="1" err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kunnioitus</a:t>
            </a:r>
            <a:endParaRPr lang="en-US" sz="1733" b="1">
              <a:solidFill>
                <a:srgbClr val="000000"/>
              </a:solidFill>
              <a:latin typeface="Source Sans Pro Bold"/>
              <a:ea typeface="Source Sans Pro Bold"/>
              <a:cs typeface="Source Sans Pro Bold"/>
              <a:sym typeface="Source Sans Pro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99460" y="2801518"/>
            <a:ext cx="1698182" cy="904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toisen rajojen ja yksityisyyden kunnioitus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66657" y="4966752"/>
            <a:ext cx="1520003" cy="28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6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hyvinvointi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698829" y="820842"/>
            <a:ext cx="1550129" cy="1212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vastuun kantaminen omasta toiminnasta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23396" y="1112747"/>
            <a:ext cx="1550129" cy="59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hellyys</a:t>
            </a:r>
          </a:p>
          <a:p>
            <a:pPr algn="ctr" defTabSz="609630">
              <a:lnSpc>
                <a:spcPts val="2427"/>
              </a:lnSpc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läheisyys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542993" y="2868596"/>
            <a:ext cx="1861800" cy="904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rehellisyys</a:t>
            </a:r>
          </a:p>
          <a:p>
            <a:pPr algn="ctr" defTabSz="609630">
              <a:lnSpc>
                <a:spcPts val="2427"/>
              </a:lnSpc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avoimuus</a:t>
            </a:r>
          </a:p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luottamus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506687" y="4558404"/>
            <a:ext cx="1667392" cy="904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eroaminen ilman pelkoa seurauksista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565319" y="2840505"/>
            <a:ext cx="1550129" cy="904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oikeus omaan aikaan ja läheisiin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613870" y="3030559"/>
            <a:ext cx="1550129" cy="39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43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vapaus olla oma itsensä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645553" y="4936018"/>
            <a:ext cx="1639550" cy="28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tasavertaisuus</a:t>
            </a:r>
          </a:p>
        </p:txBody>
      </p:sp>
      <p:sp>
        <p:nvSpPr>
          <p:cNvPr id="48" name="TextBox 48"/>
          <p:cNvSpPr txBox="1"/>
          <p:nvPr/>
        </p:nvSpPr>
        <p:spPr>
          <a:xfrm rot="-795139">
            <a:off x="9869058" y="2686940"/>
            <a:ext cx="1785247" cy="892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598"/>
              </a:lnSpc>
            </a:pPr>
            <a:r>
              <a:rPr lang="en-US" sz="256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valta</a:t>
            </a:r>
          </a:p>
          <a:p>
            <a:pPr algn="ctr" defTabSz="609630">
              <a:lnSpc>
                <a:spcPts val="3598"/>
              </a:lnSpc>
              <a:spcBef>
                <a:spcPct val="0"/>
              </a:spcBef>
            </a:pPr>
            <a:r>
              <a:rPr lang="en-US" sz="256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kontrolli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530606" y="1112884"/>
            <a:ext cx="1711842" cy="59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27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riidat ilman pelkoa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642293" y="4924334"/>
            <a:ext cx="1493284" cy="39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43"/>
              </a:lnSpc>
              <a:spcBef>
                <a:spcPct val="0"/>
              </a:spcBef>
            </a:pPr>
            <a:r>
              <a:rPr lang="en-US" sz="1733" b="1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hauskuus ja nautinto</a:t>
            </a:r>
          </a:p>
        </p:txBody>
      </p:sp>
      <p:sp>
        <p:nvSpPr>
          <p:cNvPr id="51" name="Freeform 51"/>
          <p:cNvSpPr/>
          <p:nvPr/>
        </p:nvSpPr>
        <p:spPr>
          <a:xfrm>
            <a:off x="9203037" y="2027765"/>
            <a:ext cx="3243020" cy="4144435"/>
          </a:xfrm>
          <a:custGeom>
            <a:avLst/>
            <a:gdLst/>
            <a:ahLst/>
            <a:cxnLst/>
            <a:rect l="l" t="t" r="r" b="b"/>
            <a:pathLst>
              <a:path w="4864530" h="6216652">
                <a:moveTo>
                  <a:pt x="0" y="0"/>
                </a:moveTo>
                <a:lnTo>
                  <a:pt x="4864530" y="0"/>
                </a:lnTo>
                <a:lnTo>
                  <a:pt x="4864530" y="6216652"/>
                </a:lnTo>
                <a:lnTo>
                  <a:pt x="0" y="62166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2" name="TextBox 52"/>
          <p:cNvSpPr txBox="1"/>
          <p:nvPr/>
        </p:nvSpPr>
        <p:spPr>
          <a:xfrm rot="-795139">
            <a:off x="9678050" y="2686940"/>
            <a:ext cx="2167263" cy="892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598"/>
              </a:lnSpc>
            </a:pPr>
            <a:r>
              <a:rPr lang="en-US" sz="256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turvallisuus</a:t>
            </a:r>
          </a:p>
          <a:p>
            <a:pPr algn="ctr" defTabSz="609630">
              <a:lnSpc>
                <a:spcPts val="3598"/>
              </a:lnSpc>
              <a:spcBef>
                <a:spcPct val="0"/>
              </a:spcBef>
            </a:pPr>
            <a:r>
              <a:rPr lang="en-US" sz="256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hyvinvointi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1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9E1687-9AE8-6281-E674-B1B81FD1B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61D4748-04E1-378C-6FC6-9185BD129B0C}"/>
              </a:ext>
            </a:extLst>
          </p:cNvPr>
          <p:cNvGrpSpPr/>
          <p:nvPr/>
        </p:nvGrpSpPr>
        <p:grpSpPr>
          <a:xfrm>
            <a:off x="685800" y="514677"/>
            <a:ext cx="10820400" cy="5582841"/>
            <a:chOff x="0" y="-38100"/>
            <a:chExt cx="4274726" cy="22055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D6F0804-94B0-63E8-A75A-DE1CDD13FC8E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9CAA2A4-267F-BD75-1931-9E80812F3420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8A1B6B0-C4E2-2C61-C7DA-51B202A15D63}"/>
              </a:ext>
            </a:extLst>
          </p:cNvPr>
          <p:cNvGrpSpPr/>
          <p:nvPr/>
        </p:nvGrpSpPr>
        <p:grpSpPr>
          <a:xfrm>
            <a:off x="1231383" y="1257605"/>
            <a:ext cx="5898957" cy="806037"/>
            <a:chOff x="0" y="0"/>
            <a:chExt cx="2330452" cy="31843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F29A0F9-B81B-6539-F2B2-D7FD896A20BF}"/>
                </a:ext>
              </a:extLst>
            </p:cNvPr>
            <p:cNvSpPr/>
            <p:nvPr/>
          </p:nvSpPr>
          <p:spPr>
            <a:xfrm>
              <a:off x="0" y="0"/>
              <a:ext cx="2330452" cy="318435"/>
            </a:xfrm>
            <a:custGeom>
              <a:avLst/>
              <a:gdLst/>
              <a:ahLst/>
              <a:cxnLst/>
              <a:rect l="l" t="t" r="r" b="b"/>
              <a:pathLst>
                <a:path w="2330452" h="318435">
                  <a:moveTo>
                    <a:pt x="2127252" y="0"/>
                  </a:moveTo>
                  <a:lnTo>
                    <a:pt x="203200" y="0"/>
                  </a:lnTo>
                  <a:lnTo>
                    <a:pt x="0" y="159217"/>
                  </a:lnTo>
                  <a:lnTo>
                    <a:pt x="203200" y="318435"/>
                  </a:lnTo>
                  <a:lnTo>
                    <a:pt x="2127252" y="318435"/>
                  </a:lnTo>
                  <a:lnTo>
                    <a:pt x="2330452" y="159217"/>
                  </a:lnTo>
                  <a:lnTo>
                    <a:pt x="2127252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 lIns="91440" tIns="45720" rIns="91440" bIns="45720" anchor="t"/>
            <a:lstStyle/>
            <a:p>
              <a:pPr algn="ctr" defTabSz="609630">
                <a:defRPr/>
              </a:pPr>
              <a:r>
                <a:rPr lang="fi-FI" sz="2800" b="1">
                  <a:solidFill>
                    <a:prstClr val="black"/>
                  </a:solidFill>
                  <a:latin typeface="Source Sans Pro"/>
                  <a:ea typeface="Source Sans Pro"/>
                </a:rPr>
                <a:t>Harjoitus 6: Unelmieni suhde</a:t>
              </a:r>
              <a:endParaRPr lang="fi-FI" sz="28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E6FEFAF-02C3-2757-3423-D86C082EF20F}"/>
                </a:ext>
              </a:extLst>
            </p:cNvPr>
            <p:cNvSpPr txBox="1"/>
            <p:nvPr/>
          </p:nvSpPr>
          <p:spPr>
            <a:xfrm>
              <a:off x="152400" y="-38100"/>
              <a:ext cx="2025652" cy="3565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kstiruutu 9">
            <a:extLst>
              <a:ext uri="{FF2B5EF4-FFF2-40B4-BE49-F238E27FC236}">
                <a16:creationId xmlns:a16="http://schemas.microsoft.com/office/drawing/2014/main" id="{B9A119A7-FA34-0EDE-F396-84C5E8D53350}"/>
              </a:ext>
            </a:extLst>
          </p:cNvPr>
          <p:cNvSpPr txBox="1"/>
          <p:nvPr/>
        </p:nvSpPr>
        <p:spPr>
          <a:xfrm>
            <a:off x="1231383" y="2413337"/>
            <a:ext cx="7319084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 err="1">
                <a:latin typeface="Source Sans 3"/>
              </a:rPr>
              <a:t>Mitä</a:t>
            </a:r>
            <a:r>
              <a:rPr lang="en-US" sz="1800" dirty="0">
                <a:latin typeface="Source Sans 3"/>
              </a:rPr>
              <a:t> </a:t>
            </a:r>
            <a:r>
              <a:rPr lang="en-US" sz="1800" dirty="0" err="1">
                <a:latin typeface="Source Sans 3"/>
              </a:rPr>
              <a:t>asioita</a:t>
            </a:r>
            <a:r>
              <a:rPr lang="en-US" sz="1800" dirty="0">
                <a:latin typeface="Source Sans 3"/>
              </a:rPr>
              <a:t> </a:t>
            </a:r>
            <a:r>
              <a:rPr lang="en-US" dirty="0" err="1">
                <a:latin typeface="Source Sans 3"/>
              </a:rPr>
              <a:t>kuuluu</a:t>
            </a:r>
            <a:r>
              <a:rPr lang="en-US" sz="1800" dirty="0">
                <a:latin typeface="Source Sans 3"/>
              </a:rPr>
              <a:t> </a:t>
            </a:r>
            <a:r>
              <a:rPr lang="en-US" sz="1800" dirty="0" err="1">
                <a:latin typeface="Source Sans 3"/>
              </a:rPr>
              <a:t>unelmien</a:t>
            </a:r>
            <a:r>
              <a:rPr lang="en-US" sz="1800" dirty="0">
                <a:latin typeface="Source Sans 3"/>
              </a:rPr>
              <a:t> </a:t>
            </a:r>
            <a:r>
              <a:rPr lang="en-US" sz="1800" dirty="0" err="1">
                <a:latin typeface="Source Sans 3"/>
              </a:rPr>
              <a:t>seurustelu</a:t>
            </a:r>
            <a:r>
              <a:rPr lang="en-US" dirty="0" err="1">
                <a:latin typeface="Source Sans 3"/>
              </a:rPr>
              <a:t>suhteeseen</a:t>
            </a:r>
            <a:r>
              <a:rPr lang="en-US" sz="1800" dirty="0">
                <a:latin typeface="Source Sans 3"/>
              </a:rPr>
              <a:t>/</a:t>
            </a:r>
            <a:r>
              <a:rPr lang="en-US" sz="1800" dirty="0" err="1">
                <a:latin typeface="Source Sans 3"/>
              </a:rPr>
              <a:t>ihmissuhteeseen</a:t>
            </a:r>
            <a:r>
              <a:rPr lang="en-US" dirty="0">
                <a:latin typeface="Source Sans 3"/>
              </a:rPr>
              <a:t>? </a:t>
            </a:r>
          </a:p>
          <a:p>
            <a:r>
              <a:rPr lang="en-US" dirty="0" err="1">
                <a:latin typeface="Source Sans 3"/>
              </a:rPr>
              <a:t>Kirjoita</a:t>
            </a:r>
            <a:r>
              <a:rPr lang="en-US" dirty="0">
                <a:latin typeface="Source Sans 3"/>
              </a:rPr>
              <a:t> </a:t>
            </a:r>
            <a:r>
              <a:rPr lang="en-US" dirty="0" err="1">
                <a:latin typeface="Source Sans 3"/>
              </a:rPr>
              <a:t>puun</a:t>
            </a:r>
            <a:r>
              <a:rPr lang="en-US" dirty="0">
                <a:latin typeface="Source Sans 3"/>
              </a:rPr>
              <a:t> </a:t>
            </a:r>
            <a:r>
              <a:rPr lang="en-US" dirty="0" err="1">
                <a:latin typeface="Source Sans 3"/>
              </a:rPr>
              <a:t>oksille</a:t>
            </a:r>
            <a:r>
              <a:rPr lang="en-US" dirty="0">
                <a:latin typeface="Source Sans 3"/>
              </a:rPr>
              <a:t>:</a:t>
            </a:r>
            <a:endParaRPr lang="en-US" sz="1800" dirty="0">
              <a:latin typeface="Source Sans 3"/>
            </a:endParaRPr>
          </a:p>
          <a:p>
            <a:endParaRPr lang="en-US" dirty="0">
              <a:latin typeface="Source Sans 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Source Sans 3"/>
              </a:rPr>
              <a:t>Millainen on hyvä ihmissuhde?</a:t>
            </a:r>
            <a:endParaRPr lang="en-US" sz="1800" dirty="0">
              <a:latin typeface="Source Sans 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ource Sans 3"/>
              </a:rPr>
              <a:t>Millaisia piirteitä toivoisit kumppaniltasi?</a:t>
            </a:r>
            <a:endParaRPr lang="fi-FI" sz="1800" dirty="0">
              <a:latin typeface="Source Sans 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ource Sans 3"/>
              </a:rPr>
              <a:t>Mitä yhteistä toivoisit teillä olevan?</a:t>
            </a:r>
            <a:endParaRPr lang="fi-FI" sz="1800" dirty="0">
              <a:latin typeface="Source Sans 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Source Sans 3"/>
              </a:rPr>
              <a:t>Miten toivoisit toisten kohtelevan sinua?</a:t>
            </a:r>
          </a:p>
        </p:txBody>
      </p:sp>
      <p:pic>
        <p:nvPicPr>
          <p:cNvPr id="11" name="Kuva 10" descr="Puu ja juuret ääriviiva">
            <a:extLst>
              <a:ext uri="{FF2B5EF4-FFF2-40B4-BE49-F238E27FC236}">
                <a16:creationId xmlns:a16="http://schemas.microsoft.com/office/drawing/2014/main" id="{D1BE7C0B-BEE0-843E-A396-C4E5F8691F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8121" y="2899280"/>
            <a:ext cx="3120142" cy="3120142"/>
          </a:xfrm>
          <a:prstGeom prst="rect">
            <a:avLst/>
          </a:prstGeom>
        </p:spPr>
      </p:pic>
      <p:pic>
        <p:nvPicPr>
          <p:cNvPr id="12" name="Kuva 11" descr="Kuva, joka sisältää kohteen teksti, animaatio, clipart, kuvitus&#10;&#10;Tekoälyllä luotu sisältö voi olla virheellistä.">
            <a:extLst>
              <a:ext uri="{FF2B5EF4-FFF2-40B4-BE49-F238E27FC236}">
                <a16:creationId xmlns:a16="http://schemas.microsoft.com/office/drawing/2014/main" id="{7AFD278A-A802-D62B-8FF3-FE7BE372E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238" y="1577699"/>
            <a:ext cx="5458012" cy="573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4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1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306F9-0B77-2764-B551-8B0147C1F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94A5070-7BEB-F8FC-96C1-A90A697154D7}"/>
              </a:ext>
            </a:extLst>
          </p:cNvPr>
          <p:cNvGrpSpPr/>
          <p:nvPr/>
        </p:nvGrpSpPr>
        <p:grpSpPr>
          <a:xfrm>
            <a:off x="685800" y="514677"/>
            <a:ext cx="10820400" cy="5582841"/>
            <a:chOff x="0" y="-38100"/>
            <a:chExt cx="4274726" cy="22055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B6513FE-8EF3-3B84-D3FD-A008F478DAD1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41B6053-E214-E4EA-F4FA-63A09CA76D65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7A1ED12-E08D-78DC-24B2-A7632840D289}"/>
              </a:ext>
            </a:extLst>
          </p:cNvPr>
          <p:cNvGrpSpPr/>
          <p:nvPr/>
        </p:nvGrpSpPr>
        <p:grpSpPr>
          <a:xfrm>
            <a:off x="1065452" y="1156062"/>
            <a:ext cx="5898957" cy="907580"/>
            <a:chOff x="-65553" y="-40116"/>
            <a:chExt cx="2330452" cy="358551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EF1CF9A-74A9-9E85-B298-C311B89212CD}"/>
                </a:ext>
              </a:extLst>
            </p:cNvPr>
            <p:cNvSpPr/>
            <p:nvPr/>
          </p:nvSpPr>
          <p:spPr>
            <a:xfrm>
              <a:off x="-65553" y="-40116"/>
              <a:ext cx="2330452" cy="318435"/>
            </a:xfrm>
            <a:custGeom>
              <a:avLst/>
              <a:gdLst/>
              <a:ahLst/>
              <a:cxnLst/>
              <a:rect l="l" t="t" r="r" b="b"/>
              <a:pathLst>
                <a:path w="2330452" h="318435">
                  <a:moveTo>
                    <a:pt x="2127252" y="0"/>
                  </a:moveTo>
                  <a:lnTo>
                    <a:pt x="203200" y="0"/>
                  </a:lnTo>
                  <a:lnTo>
                    <a:pt x="0" y="159217"/>
                  </a:lnTo>
                  <a:lnTo>
                    <a:pt x="203200" y="318435"/>
                  </a:lnTo>
                  <a:lnTo>
                    <a:pt x="2127252" y="318435"/>
                  </a:lnTo>
                  <a:lnTo>
                    <a:pt x="2330452" y="159217"/>
                  </a:lnTo>
                  <a:lnTo>
                    <a:pt x="2127252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 lIns="91440" tIns="45720" rIns="91440" bIns="45720" anchor="t"/>
            <a:lstStyle/>
            <a:p>
              <a:pPr algn="ctr" defTabSz="609630">
                <a:defRPr/>
              </a:pPr>
              <a:r>
                <a:rPr lang="fi-FI" sz="2800" b="1">
                  <a:solidFill>
                    <a:prstClr val="black"/>
                  </a:solidFill>
                  <a:latin typeface="Source Sans Pro"/>
                  <a:ea typeface="Source Sans Pro"/>
                </a:rPr>
                <a:t>Harjoitus 7: Mikä on suhteessa ok?</a:t>
              </a:r>
              <a:endParaRPr lang="fi-FI" sz="2800" b="1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443EA89-EE0C-072D-DD7B-EDD2C2620019}"/>
                </a:ext>
              </a:extLst>
            </p:cNvPr>
            <p:cNvSpPr txBox="1"/>
            <p:nvPr/>
          </p:nvSpPr>
          <p:spPr>
            <a:xfrm>
              <a:off x="152400" y="-38100"/>
              <a:ext cx="2025652" cy="3565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kstiruutu 9">
            <a:extLst>
              <a:ext uri="{FF2B5EF4-FFF2-40B4-BE49-F238E27FC236}">
                <a16:creationId xmlns:a16="http://schemas.microsoft.com/office/drawing/2014/main" id="{0C675D0D-DCFF-AADC-6C80-6B90BE1A55F5}"/>
              </a:ext>
            </a:extLst>
          </p:cNvPr>
          <p:cNvSpPr txBox="1"/>
          <p:nvPr/>
        </p:nvSpPr>
        <p:spPr>
          <a:xfrm>
            <a:off x="1231383" y="2413337"/>
            <a:ext cx="5127432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fi-FI" dirty="0">
              <a:latin typeface="Source Sans 3"/>
            </a:endParaRPr>
          </a:p>
          <a:p>
            <a:r>
              <a:rPr lang="fi-FI" sz="1800" dirty="0">
                <a:latin typeface="Source Sans 3"/>
              </a:rPr>
              <a:t>P</a:t>
            </a:r>
            <a:r>
              <a:rPr lang="fi-FI" dirty="0">
                <a:latin typeface="Source Sans 3"/>
              </a:rPr>
              <a:t>ohdi hetki saamaasi kolmea sanaa/lippua:</a:t>
            </a:r>
          </a:p>
          <a:p>
            <a:r>
              <a:rPr lang="fi-FI" dirty="0">
                <a:latin typeface="Source Sans 3"/>
              </a:rPr>
              <a:t>ovatko ne ok seurustelu suhteessa vai ei? Vai kuuluvatko ne mielestäsi "En osaa sanoa" kohtaan?</a:t>
            </a:r>
          </a:p>
          <a:p>
            <a:endParaRPr lang="fi-FI" dirty="0">
              <a:latin typeface="Source Sans 3"/>
            </a:endParaRPr>
          </a:p>
          <a:p>
            <a:r>
              <a:rPr lang="fi-FI" dirty="0">
                <a:latin typeface="Source Sans 3"/>
              </a:rPr>
              <a:t>Pohdinnan jälkeen laput laitetaan taululle.</a:t>
            </a:r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67FEA8C0-6184-5399-8DD1-1C2F73776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578894"/>
              </p:ext>
            </p:extLst>
          </p:nvPr>
        </p:nvGraphicFramePr>
        <p:xfrm>
          <a:off x="6702593" y="2413337"/>
          <a:ext cx="4412343" cy="21193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0781">
                  <a:extLst>
                    <a:ext uri="{9D8B030D-6E8A-4147-A177-3AD203B41FA5}">
                      <a16:colId xmlns:a16="http://schemas.microsoft.com/office/drawing/2014/main" val="2138396723"/>
                    </a:ext>
                  </a:extLst>
                </a:gridCol>
                <a:gridCol w="1470781">
                  <a:extLst>
                    <a:ext uri="{9D8B030D-6E8A-4147-A177-3AD203B41FA5}">
                      <a16:colId xmlns:a16="http://schemas.microsoft.com/office/drawing/2014/main" val="672787363"/>
                    </a:ext>
                  </a:extLst>
                </a:gridCol>
                <a:gridCol w="1470781">
                  <a:extLst>
                    <a:ext uri="{9D8B030D-6E8A-4147-A177-3AD203B41FA5}">
                      <a16:colId xmlns:a16="http://schemas.microsoft.com/office/drawing/2014/main" val="3025825825"/>
                    </a:ext>
                  </a:extLst>
                </a:gridCol>
              </a:tblGrid>
              <a:tr h="706462"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latin typeface="Source Sans 3" panose="020B0604020202020204" charset="0"/>
                        </a:rPr>
                        <a:t>ON 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latin typeface="Source Sans 3" panose="020B0604020202020204" charset="0"/>
                        </a:rPr>
                        <a:t>EN OSAA SANOA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latin typeface="Source Sans 3" panose="020B0604020202020204" charset="0"/>
                        </a:rPr>
                        <a:t>EI OLE 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444463"/>
                  </a:ext>
                </a:extLst>
              </a:tr>
              <a:tr h="706462"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669745"/>
                  </a:ext>
                </a:extLst>
              </a:tr>
              <a:tr h="706462"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i-FI">
                        <a:latin typeface="Source Sans 3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749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18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89008" y="1435352"/>
            <a:ext cx="8915987" cy="3796478"/>
            <a:chOff x="0" y="0"/>
            <a:chExt cx="2273974" cy="343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3974" cy="343521"/>
            </a:xfrm>
            <a:custGeom>
              <a:avLst/>
              <a:gdLst/>
              <a:ahLst/>
              <a:cxnLst/>
              <a:rect l="l" t="t" r="r" b="b"/>
              <a:pathLst>
                <a:path w="2273974" h="343521">
                  <a:moveTo>
                    <a:pt x="2070774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2070774" y="343521"/>
                  </a:lnTo>
                  <a:lnTo>
                    <a:pt x="2273974" y="171760"/>
                  </a:lnTo>
                  <a:lnTo>
                    <a:pt x="2070774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2400" y="-38100"/>
              <a:ext cx="1969174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-1433272">
            <a:off x="10323694" y="726259"/>
            <a:ext cx="1203167" cy="1798213"/>
          </a:xfrm>
          <a:custGeom>
            <a:avLst/>
            <a:gdLst/>
            <a:ahLst/>
            <a:cxnLst/>
            <a:rect l="l" t="t" r="r" b="b"/>
            <a:pathLst>
              <a:path w="1804751" h="2697319">
                <a:moveTo>
                  <a:pt x="0" y="0"/>
                </a:moveTo>
                <a:lnTo>
                  <a:pt x="1804751" y="0"/>
                </a:lnTo>
                <a:lnTo>
                  <a:pt x="1804751" y="2697319"/>
                </a:lnTo>
                <a:lnTo>
                  <a:pt x="0" y="2697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1720127">
            <a:off x="404072" y="3376393"/>
            <a:ext cx="1203167" cy="1798213"/>
          </a:xfrm>
          <a:custGeom>
            <a:avLst/>
            <a:gdLst/>
            <a:ahLst/>
            <a:cxnLst/>
            <a:rect l="l" t="t" r="r" b="b"/>
            <a:pathLst>
              <a:path w="1804751" h="2697319">
                <a:moveTo>
                  <a:pt x="0" y="0"/>
                </a:moveTo>
                <a:lnTo>
                  <a:pt x="1804751" y="0"/>
                </a:lnTo>
                <a:lnTo>
                  <a:pt x="1804751" y="2697319"/>
                </a:lnTo>
                <a:lnTo>
                  <a:pt x="0" y="2697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 rot="1477719">
            <a:off x="10939993" y="4415279"/>
            <a:ext cx="765374" cy="1143901"/>
          </a:xfrm>
          <a:custGeom>
            <a:avLst/>
            <a:gdLst/>
            <a:ahLst/>
            <a:cxnLst/>
            <a:rect l="l" t="t" r="r" b="b"/>
            <a:pathLst>
              <a:path w="1148061" h="1715851">
                <a:moveTo>
                  <a:pt x="0" y="0"/>
                </a:moveTo>
                <a:lnTo>
                  <a:pt x="1148061" y="0"/>
                </a:lnTo>
                <a:lnTo>
                  <a:pt x="1148061" y="1715851"/>
                </a:lnTo>
                <a:lnTo>
                  <a:pt x="0" y="17158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 rot="-1632754">
            <a:off x="1215957" y="433019"/>
            <a:ext cx="765374" cy="1143901"/>
          </a:xfrm>
          <a:custGeom>
            <a:avLst/>
            <a:gdLst/>
            <a:ahLst/>
            <a:cxnLst/>
            <a:rect l="l" t="t" r="r" b="b"/>
            <a:pathLst>
              <a:path w="1148061" h="1715851">
                <a:moveTo>
                  <a:pt x="0" y="0"/>
                </a:moveTo>
                <a:lnTo>
                  <a:pt x="1148060" y="0"/>
                </a:lnTo>
                <a:lnTo>
                  <a:pt x="1148060" y="1715851"/>
                </a:lnTo>
                <a:lnTo>
                  <a:pt x="0" y="17158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-664053">
            <a:off x="828724" y="1484757"/>
            <a:ext cx="402859" cy="1528084"/>
          </a:xfrm>
          <a:custGeom>
            <a:avLst/>
            <a:gdLst/>
            <a:ahLst/>
            <a:cxnLst/>
            <a:rect l="l" t="t" r="r" b="b"/>
            <a:pathLst>
              <a:path w="604288" h="2292126">
                <a:moveTo>
                  <a:pt x="0" y="0"/>
                </a:moveTo>
                <a:lnTo>
                  <a:pt x="604288" y="0"/>
                </a:lnTo>
                <a:lnTo>
                  <a:pt x="604288" y="2292126"/>
                </a:lnTo>
                <a:lnTo>
                  <a:pt x="0" y="22921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 rot="-2004562">
            <a:off x="11039381" y="2736168"/>
            <a:ext cx="315005" cy="1194846"/>
          </a:xfrm>
          <a:custGeom>
            <a:avLst/>
            <a:gdLst/>
            <a:ahLst/>
            <a:cxnLst/>
            <a:rect l="l" t="t" r="r" b="b"/>
            <a:pathLst>
              <a:path w="472507" h="1792269">
                <a:moveTo>
                  <a:pt x="0" y="0"/>
                </a:moveTo>
                <a:lnTo>
                  <a:pt x="472507" y="0"/>
                </a:lnTo>
                <a:lnTo>
                  <a:pt x="472507" y="1792269"/>
                </a:lnTo>
                <a:lnTo>
                  <a:pt x="0" y="1792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rot="2245132">
            <a:off x="10144883" y="4970265"/>
            <a:ext cx="273289" cy="1036613"/>
          </a:xfrm>
          <a:custGeom>
            <a:avLst/>
            <a:gdLst/>
            <a:ahLst/>
            <a:cxnLst/>
            <a:rect l="l" t="t" r="r" b="b"/>
            <a:pathLst>
              <a:path w="409933" h="1554920">
                <a:moveTo>
                  <a:pt x="0" y="0"/>
                </a:moveTo>
                <a:lnTo>
                  <a:pt x="409933" y="0"/>
                </a:lnTo>
                <a:lnTo>
                  <a:pt x="409933" y="1554919"/>
                </a:lnTo>
                <a:lnTo>
                  <a:pt x="0" y="15549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-2090071">
            <a:off x="1419968" y="4834683"/>
            <a:ext cx="273289" cy="1036613"/>
          </a:xfrm>
          <a:custGeom>
            <a:avLst/>
            <a:gdLst/>
            <a:ahLst/>
            <a:cxnLst/>
            <a:rect l="l" t="t" r="r" b="b"/>
            <a:pathLst>
              <a:path w="409933" h="1554920">
                <a:moveTo>
                  <a:pt x="0" y="0"/>
                </a:moveTo>
                <a:lnTo>
                  <a:pt x="409934" y="0"/>
                </a:lnTo>
                <a:lnTo>
                  <a:pt x="409934" y="1554920"/>
                </a:lnTo>
                <a:lnTo>
                  <a:pt x="0" y="15549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22BAA4C7-E6B7-7259-A840-281977421CF5}"/>
              </a:ext>
            </a:extLst>
          </p:cNvPr>
          <p:cNvSpPr txBox="1"/>
          <p:nvPr/>
        </p:nvSpPr>
        <p:spPr>
          <a:xfrm>
            <a:off x="2912827" y="1997839"/>
            <a:ext cx="66765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sz="3600" b="1" dirty="0">
                <a:latin typeface="Source Sans 3" panose="020B0604020202020204" charset="0"/>
                <a:ea typeface="Source Sans Pro" panose="020B0503030403020204" pitchFamily="34" charset="0"/>
              </a:rPr>
              <a:t>Lähdemme yhdessä tutkimaan turvallisia suhteita ja sitä, mikä kaikki vaikuttaa siihen miten olemme toisten kanssa suhteissa.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1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09DA9-5C8B-3D00-69ED-F5D7CC878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FF8D60-5B76-E657-4102-3EE935CD4E71}"/>
              </a:ext>
            </a:extLst>
          </p:cNvPr>
          <p:cNvGrpSpPr/>
          <p:nvPr/>
        </p:nvGrpSpPr>
        <p:grpSpPr>
          <a:xfrm>
            <a:off x="698500" y="685800"/>
            <a:ext cx="10820400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94F6E63-D0F8-B678-9C12-04050014A1CC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105C388-15C5-613C-10A7-79A7DC553468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583848A-F7DC-7739-361E-6910BE27CDE9}"/>
              </a:ext>
            </a:extLst>
          </p:cNvPr>
          <p:cNvGrpSpPr/>
          <p:nvPr/>
        </p:nvGrpSpPr>
        <p:grpSpPr>
          <a:xfrm>
            <a:off x="2793617" y="690454"/>
            <a:ext cx="6151849" cy="1669481"/>
            <a:chOff x="152400" y="-38100"/>
            <a:chExt cx="1680997" cy="41030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7B5C86C-E415-E87C-A830-2551BCE09DE2}"/>
                </a:ext>
              </a:extLst>
            </p:cNvPr>
            <p:cNvSpPr/>
            <p:nvPr/>
          </p:nvSpPr>
          <p:spPr>
            <a:xfrm>
              <a:off x="152400" y="53771"/>
              <a:ext cx="1680997" cy="318435"/>
            </a:xfrm>
            <a:custGeom>
              <a:avLst/>
              <a:gdLst/>
              <a:ahLst/>
              <a:cxnLst/>
              <a:rect l="l" t="t" r="r" b="b"/>
              <a:pathLst>
                <a:path w="1751852" h="318435">
                  <a:moveTo>
                    <a:pt x="1548652" y="0"/>
                  </a:moveTo>
                  <a:lnTo>
                    <a:pt x="203200" y="0"/>
                  </a:lnTo>
                  <a:lnTo>
                    <a:pt x="0" y="159217"/>
                  </a:lnTo>
                  <a:lnTo>
                    <a:pt x="203200" y="318435"/>
                  </a:lnTo>
                  <a:lnTo>
                    <a:pt x="1548652" y="318435"/>
                  </a:lnTo>
                  <a:lnTo>
                    <a:pt x="1751852" y="159217"/>
                  </a:lnTo>
                  <a:lnTo>
                    <a:pt x="1548652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</a:rPr>
                <a:t>Tehtävä 8: Turvallisessa suhteessa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5235DA2-609F-0960-4AD7-232DD8B8F62D}"/>
                </a:ext>
              </a:extLst>
            </p:cNvPr>
            <p:cNvSpPr txBox="1"/>
            <p:nvPr/>
          </p:nvSpPr>
          <p:spPr>
            <a:xfrm>
              <a:off x="152400" y="-38100"/>
              <a:ext cx="1447052" cy="3565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kstiruutu 8">
            <a:extLst>
              <a:ext uri="{FF2B5EF4-FFF2-40B4-BE49-F238E27FC236}">
                <a16:creationId xmlns:a16="http://schemas.microsoft.com/office/drawing/2014/main" id="{82702E6C-AF41-D292-3A27-75BC6F564570}"/>
              </a:ext>
            </a:extLst>
          </p:cNvPr>
          <p:cNvSpPr txBox="1"/>
          <p:nvPr/>
        </p:nvSpPr>
        <p:spPr>
          <a:xfrm>
            <a:off x="1042470" y="2390086"/>
            <a:ext cx="9663629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endParaRPr lang="fi-FI" sz="2800" b="0" i="0" dirty="0">
              <a:effectLst/>
              <a:latin typeface="Source Sans 3" panose="020B0604020202020204" charset="0"/>
              <a:ea typeface="Source Sans Pro" panose="020B0503030403020204" pitchFamily="34" charset="0"/>
            </a:endParaRPr>
          </a:p>
          <a:p>
            <a:r>
              <a:rPr lang="fi-FI" sz="2800" b="0" i="0" dirty="0">
                <a:effectLst/>
                <a:latin typeface="Source Sans 3"/>
                <a:ea typeface="Source Sans Pro"/>
              </a:rPr>
              <a:t>Lukekaa tarina ryhmässä ja valitkaa miten etenette.</a:t>
            </a:r>
            <a:r>
              <a:rPr lang="fi-FI" sz="2800" dirty="0">
                <a:latin typeface="Source Sans 3"/>
              </a:rPr>
              <a:t> </a:t>
            </a:r>
            <a:endParaRPr lang="fi-FI" sz="2800" dirty="0">
              <a:latin typeface="Source Sans 3"/>
              <a:ea typeface="Source Sans Pro" panose="020B0503030403020204" pitchFamily="34" charset="0"/>
            </a:endParaRP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  <a:p>
            <a:r>
              <a:rPr lang="fi-FI" sz="2800" dirty="0">
                <a:solidFill>
                  <a:srgbClr val="3E403E"/>
                </a:solidFill>
                <a:latin typeface="Source Sans 3"/>
              </a:rPr>
              <a:t>Aloitetaan!</a:t>
            </a: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  <a:p>
            <a:endParaRPr lang="fi-FI" sz="2800" dirty="0">
              <a:solidFill>
                <a:srgbClr val="3E403E"/>
              </a:solidFill>
              <a:latin typeface="Source Sans 3"/>
            </a:endParaRPr>
          </a:p>
        </p:txBody>
      </p:sp>
    </p:spTree>
    <p:extLst>
      <p:ext uri="{BB962C8B-B14F-4D97-AF65-F5344CB8AC3E}">
        <p14:creationId xmlns:p14="http://schemas.microsoft.com/office/powerpoint/2010/main" val="3797027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6">
            <a:extLst>
              <a:ext uri="{FF2B5EF4-FFF2-40B4-BE49-F238E27FC236}">
                <a16:creationId xmlns:a16="http://schemas.microsoft.com/office/drawing/2014/main" id="{7F87023E-B249-0A7F-A7B7-A327B68B55E6}"/>
              </a:ext>
            </a:extLst>
          </p:cNvPr>
          <p:cNvSpPr txBox="1"/>
          <p:nvPr/>
        </p:nvSpPr>
        <p:spPr>
          <a:xfrm>
            <a:off x="4508808" y="1019882"/>
            <a:ext cx="678180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Source Sans 3"/>
                <a:ea typeface="+mn-ea"/>
                <a:cs typeface="+mn-cs"/>
              </a:rPr>
              <a:t>Apua</a:t>
            </a:r>
            <a:endParaRPr kumimoji="0" lang="fi-FI" sz="2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D8E28EF9-472A-04E6-295F-68217D119FAE}"/>
              </a:ext>
            </a:extLst>
          </p:cNvPr>
          <p:cNvGrpSpPr/>
          <p:nvPr/>
        </p:nvGrpSpPr>
        <p:grpSpPr>
          <a:xfrm>
            <a:off x="901393" y="448691"/>
            <a:ext cx="10389216" cy="5742043"/>
            <a:chOff x="0" y="0"/>
            <a:chExt cx="2273974" cy="34352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C58E934-4BB8-5A0B-850B-D69401FB723B}"/>
                </a:ext>
              </a:extLst>
            </p:cNvPr>
            <p:cNvSpPr/>
            <p:nvPr/>
          </p:nvSpPr>
          <p:spPr>
            <a:xfrm>
              <a:off x="0" y="0"/>
              <a:ext cx="2273974" cy="343521"/>
            </a:xfrm>
            <a:custGeom>
              <a:avLst/>
              <a:gdLst/>
              <a:ahLst/>
              <a:cxnLst/>
              <a:rect l="l" t="t" r="r" b="b"/>
              <a:pathLst>
                <a:path w="2273974" h="343521">
                  <a:moveTo>
                    <a:pt x="2070774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2070774" y="343521"/>
                  </a:lnTo>
                  <a:lnTo>
                    <a:pt x="2273974" y="171760"/>
                  </a:lnTo>
                  <a:lnTo>
                    <a:pt x="2070774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D86DB09C-D60D-8441-1379-AF07B3259505}"/>
                </a:ext>
              </a:extLst>
            </p:cNvPr>
            <p:cNvSpPr txBox="1"/>
            <p:nvPr/>
          </p:nvSpPr>
          <p:spPr>
            <a:xfrm>
              <a:off x="152400" y="-38100"/>
              <a:ext cx="1969174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" y="2953265"/>
            <a:ext cx="2965621" cy="3904735"/>
          </a:xfrm>
          <a:custGeom>
            <a:avLst/>
            <a:gdLst/>
            <a:ahLst/>
            <a:cxnLst/>
            <a:rect l="l" t="t" r="r" b="b"/>
            <a:pathLst>
              <a:path w="6439823" h="7884269">
                <a:moveTo>
                  <a:pt x="0" y="0"/>
                </a:moveTo>
                <a:lnTo>
                  <a:pt x="6439823" y="0"/>
                </a:lnTo>
                <a:lnTo>
                  <a:pt x="6439823" y="7884269"/>
                </a:lnTo>
                <a:lnTo>
                  <a:pt x="0" y="78842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024CB18-A72A-5D3C-677A-1F3C1DF34444}"/>
              </a:ext>
            </a:extLst>
          </p:cNvPr>
          <p:cNvSpPr txBox="1"/>
          <p:nvPr/>
        </p:nvSpPr>
        <p:spPr>
          <a:xfrm>
            <a:off x="3046971" y="1322272"/>
            <a:ext cx="6098058" cy="366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b="1" dirty="0">
                <a:solidFill>
                  <a:srgbClr val="3E403E"/>
                </a:solidFill>
                <a:latin typeface="Source Sans 3"/>
              </a:rPr>
              <a:t>Apua </a:t>
            </a: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on saatavilla: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Puhu aikuiselle: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3E403E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  <a:p>
            <a:pPr marL="685165" marR="0" lvl="1" indent="-227965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Omalle vanhemmalle tai muulle läheiselle aikuiselle, opettajalle, kouluterveydenhoitajalle, kuraattorille, nuoriso-ohjaajalle, harrastuksen ohjaajalle</a:t>
            </a:r>
          </a:p>
          <a:p>
            <a:pPr marR="0" lvl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Tule juttelemaan chattiin </a:t>
            </a:r>
            <a:r>
              <a:rPr kumimoji="0" lang="fi-FI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väkivaltatyön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asiantuntijan kanssa: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www.onksok.fi</a:t>
            </a:r>
          </a:p>
          <a:p>
            <a:pPr marR="0" lvl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Kriisi- ja </a:t>
            </a:r>
            <a:r>
              <a:rPr kumimoji="0" lang="fi-FI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väkivaltatyön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avopalvelut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nettiturvakoti.fi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Tuu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kysymään lisää </a:t>
            </a:r>
            <a:r>
              <a:rPr kumimoji="0" lang="fi-FI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Tiktokissa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@vakivallaton </a:t>
            </a:r>
            <a:endParaRPr kumimoji="0" lang="fi-FI" sz="2000" b="1" i="0" u="none" strike="noStrike" kern="1200" cap="none" spc="0" normalizeH="0" baseline="0" noProof="0" dirty="0">
              <a:ln>
                <a:noFill/>
              </a:ln>
              <a:solidFill>
                <a:srgbClr val="3E403E"/>
              </a:solidFill>
              <a:effectLst/>
              <a:uLnTx/>
              <a:uFillTx/>
              <a:latin typeface="Source Sans 3" panose="020B060402020202020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6AD2EA-0011-A16D-FCD7-D2029CE05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A1B0CAC-0794-63EA-1FC1-3B5A3166108A}"/>
              </a:ext>
            </a:extLst>
          </p:cNvPr>
          <p:cNvGrpSpPr/>
          <p:nvPr/>
        </p:nvGrpSpPr>
        <p:grpSpPr>
          <a:xfrm>
            <a:off x="1789008" y="1435352"/>
            <a:ext cx="8915987" cy="3796478"/>
            <a:chOff x="0" y="0"/>
            <a:chExt cx="2273974" cy="3435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20ADDA6-15F7-4FB7-C661-5D65C97B0DEF}"/>
                </a:ext>
              </a:extLst>
            </p:cNvPr>
            <p:cNvSpPr/>
            <p:nvPr/>
          </p:nvSpPr>
          <p:spPr>
            <a:xfrm>
              <a:off x="0" y="0"/>
              <a:ext cx="2273974" cy="343521"/>
            </a:xfrm>
            <a:custGeom>
              <a:avLst/>
              <a:gdLst/>
              <a:ahLst/>
              <a:cxnLst/>
              <a:rect l="l" t="t" r="r" b="b"/>
              <a:pathLst>
                <a:path w="2273974" h="343521">
                  <a:moveTo>
                    <a:pt x="2070774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2070774" y="343521"/>
                  </a:lnTo>
                  <a:lnTo>
                    <a:pt x="2273974" y="171760"/>
                  </a:lnTo>
                  <a:lnTo>
                    <a:pt x="2070774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33D19F3-AF7F-95E4-4462-CA1A4939439E}"/>
                </a:ext>
              </a:extLst>
            </p:cNvPr>
            <p:cNvSpPr txBox="1"/>
            <p:nvPr/>
          </p:nvSpPr>
          <p:spPr>
            <a:xfrm>
              <a:off x="152400" y="-38100"/>
              <a:ext cx="1969174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E1E9880D-C02E-E04E-B3D0-3BE9CAB4E9AB}"/>
              </a:ext>
            </a:extLst>
          </p:cNvPr>
          <p:cNvSpPr/>
          <p:nvPr/>
        </p:nvSpPr>
        <p:spPr>
          <a:xfrm rot="-1433272">
            <a:off x="10323694" y="726259"/>
            <a:ext cx="1203167" cy="1798213"/>
          </a:xfrm>
          <a:custGeom>
            <a:avLst/>
            <a:gdLst/>
            <a:ahLst/>
            <a:cxnLst/>
            <a:rect l="l" t="t" r="r" b="b"/>
            <a:pathLst>
              <a:path w="1804751" h="2697319">
                <a:moveTo>
                  <a:pt x="0" y="0"/>
                </a:moveTo>
                <a:lnTo>
                  <a:pt x="1804751" y="0"/>
                </a:lnTo>
                <a:lnTo>
                  <a:pt x="1804751" y="2697319"/>
                </a:lnTo>
                <a:lnTo>
                  <a:pt x="0" y="2697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80A5ACD-3FCD-3B7C-3EC2-14C1D8071AC7}"/>
              </a:ext>
            </a:extLst>
          </p:cNvPr>
          <p:cNvSpPr/>
          <p:nvPr/>
        </p:nvSpPr>
        <p:spPr>
          <a:xfrm rot="1720127">
            <a:off x="404072" y="3376393"/>
            <a:ext cx="1203167" cy="1798213"/>
          </a:xfrm>
          <a:custGeom>
            <a:avLst/>
            <a:gdLst/>
            <a:ahLst/>
            <a:cxnLst/>
            <a:rect l="l" t="t" r="r" b="b"/>
            <a:pathLst>
              <a:path w="1804751" h="2697319">
                <a:moveTo>
                  <a:pt x="0" y="0"/>
                </a:moveTo>
                <a:lnTo>
                  <a:pt x="1804751" y="0"/>
                </a:lnTo>
                <a:lnTo>
                  <a:pt x="1804751" y="2697319"/>
                </a:lnTo>
                <a:lnTo>
                  <a:pt x="0" y="26973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9C16E46-A7A6-C63D-0FB5-7F96BE7934DA}"/>
              </a:ext>
            </a:extLst>
          </p:cNvPr>
          <p:cNvSpPr/>
          <p:nvPr/>
        </p:nvSpPr>
        <p:spPr>
          <a:xfrm rot="1477719">
            <a:off x="10939993" y="4415279"/>
            <a:ext cx="765374" cy="1143901"/>
          </a:xfrm>
          <a:custGeom>
            <a:avLst/>
            <a:gdLst/>
            <a:ahLst/>
            <a:cxnLst/>
            <a:rect l="l" t="t" r="r" b="b"/>
            <a:pathLst>
              <a:path w="1148061" h="1715851">
                <a:moveTo>
                  <a:pt x="0" y="0"/>
                </a:moveTo>
                <a:lnTo>
                  <a:pt x="1148061" y="0"/>
                </a:lnTo>
                <a:lnTo>
                  <a:pt x="1148061" y="1715851"/>
                </a:lnTo>
                <a:lnTo>
                  <a:pt x="0" y="17158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40DB40-7113-3694-F175-F4951DA6D73F}"/>
              </a:ext>
            </a:extLst>
          </p:cNvPr>
          <p:cNvSpPr/>
          <p:nvPr/>
        </p:nvSpPr>
        <p:spPr>
          <a:xfrm rot="-1632754">
            <a:off x="1215957" y="433019"/>
            <a:ext cx="765374" cy="1143901"/>
          </a:xfrm>
          <a:custGeom>
            <a:avLst/>
            <a:gdLst/>
            <a:ahLst/>
            <a:cxnLst/>
            <a:rect l="l" t="t" r="r" b="b"/>
            <a:pathLst>
              <a:path w="1148061" h="1715851">
                <a:moveTo>
                  <a:pt x="0" y="0"/>
                </a:moveTo>
                <a:lnTo>
                  <a:pt x="1148060" y="0"/>
                </a:lnTo>
                <a:lnTo>
                  <a:pt x="1148060" y="1715851"/>
                </a:lnTo>
                <a:lnTo>
                  <a:pt x="0" y="17158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0444BF0-F12B-3EF8-4D3D-31322CBB0AA7}"/>
              </a:ext>
            </a:extLst>
          </p:cNvPr>
          <p:cNvSpPr/>
          <p:nvPr/>
        </p:nvSpPr>
        <p:spPr>
          <a:xfrm rot="-664053">
            <a:off x="828724" y="1484757"/>
            <a:ext cx="402859" cy="1528084"/>
          </a:xfrm>
          <a:custGeom>
            <a:avLst/>
            <a:gdLst/>
            <a:ahLst/>
            <a:cxnLst/>
            <a:rect l="l" t="t" r="r" b="b"/>
            <a:pathLst>
              <a:path w="604288" h="2292126">
                <a:moveTo>
                  <a:pt x="0" y="0"/>
                </a:moveTo>
                <a:lnTo>
                  <a:pt x="604288" y="0"/>
                </a:lnTo>
                <a:lnTo>
                  <a:pt x="604288" y="2292126"/>
                </a:lnTo>
                <a:lnTo>
                  <a:pt x="0" y="22921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726CAB6-DBA2-1D07-C367-E741D0859AD0}"/>
              </a:ext>
            </a:extLst>
          </p:cNvPr>
          <p:cNvSpPr/>
          <p:nvPr/>
        </p:nvSpPr>
        <p:spPr>
          <a:xfrm rot="-2004562">
            <a:off x="11039381" y="2736168"/>
            <a:ext cx="315005" cy="1194846"/>
          </a:xfrm>
          <a:custGeom>
            <a:avLst/>
            <a:gdLst/>
            <a:ahLst/>
            <a:cxnLst/>
            <a:rect l="l" t="t" r="r" b="b"/>
            <a:pathLst>
              <a:path w="472507" h="1792269">
                <a:moveTo>
                  <a:pt x="0" y="0"/>
                </a:moveTo>
                <a:lnTo>
                  <a:pt x="472507" y="0"/>
                </a:lnTo>
                <a:lnTo>
                  <a:pt x="472507" y="1792269"/>
                </a:lnTo>
                <a:lnTo>
                  <a:pt x="0" y="1792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5F1EC9E-E463-57A6-6A17-566E1DB95196}"/>
              </a:ext>
            </a:extLst>
          </p:cNvPr>
          <p:cNvSpPr/>
          <p:nvPr/>
        </p:nvSpPr>
        <p:spPr>
          <a:xfrm rot="2245132">
            <a:off x="10144883" y="4970265"/>
            <a:ext cx="273289" cy="1036613"/>
          </a:xfrm>
          <a:custGeom>
            <a:avLst/>
            <a:gdLst/>
            <a:ahLst/>
            <a:cxnLst/>
            <a:rect l="l" t="t" r="r" b="b"/>
            <a:pathLst>
              <a:path w="409933" h="1554920">
                <a:moveTo>
                  <a:pt x="0" y="0"/>
                </a:moveTo>
                <a:lnTo>
                  <a:pt x="409933" y="0"/>
                </a:lnTo>
                <a:lnTo>
                  <a:pt x="409933" y="1554919"/>
                </a:lnTo>
                <a:lnTo>
                  <a:pt x="0" y="15549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AFAF50B0-085D-0628-7355-4E8A80E3182D}"/>
              </a:ext>
            </a:extLst>
          </p:cNvPr>
          <p:cNvSpPr/>
          <p:nvPr/>
        </p:nvSpPr>
        <p:spPr>
          <a:xfrm rot="-2090071">
            <a:off x="1419968" y="4834683"/>
            <a:ext cx="273289" cy="1036613"/>
          </a:xfrm>
          <a:custGeom>
            <a:avLst/>
            <a:gdLst/>
            <a:ahLst/>
            <a:cxnLst/>
            <a:rect l="l" t="t" r="r" b="b"/>
            <a:pathLst>
              <a:path w="409933" h="1554920">
                <a:moveTo>
                  <a:pt x="0" y="0"/>
                </a:moveTo>
                <a:lnTo>
                  <a:pt x="409934" y="0"/>
                </a:lnTo>
                <a:lnTo>
                  <a:pt x="409934" y="1554920"/>
                </a:lnTo>
                <a:lnTo>
                  <a:pt x="0" y="15549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2F38CD6F-FB5D-C9C5-6DE3-44B00B7E48AD}"/>
              </a:ext>
            </a:extLst>
          </p:cNvPr>
          <p:cNvSpPr txBox="1"/>
          <p:nvPr/>
        </p:nvSpPr>
        <p:spPr>
          <a:xfrm>
            <a:off x="2881368" y="1876090"/>
            <a:ext cx="72260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sz="3600" b="1">
                <a:latin typeface="Source Sans Pro" panose="020B0503030403020204" pitchFamily="34" charset="0"/>
                <a:ea typeface="Source Sans Pro" panose="020B0503030403020204" pitchFamily="34" charset="0"/>
              </a:rPr>
              <a:t>Pariporina:</a:t>
            </a:r>
          </a:p>
          <a:p>
            <a:pPr marL="0" indent="0">
              <a:buNone/>
            </a:pPr>
            <a:endParaRPr lang="fi-FI" sz="3600" b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fi-FI" sz="3600"/>
              <a:t>Juttele kaverin kanssa, mitä hyvää tai mielenkiintoista työpajassa oli?</a:t>
            </a:r>
          </a:p>
          <a:p>
            <a:pPr marL="0" indent="0">
              <a:buNone/>
            </a:pPr>
            <a:endParaRPr lang="fi-FI" sz="3600" b="1">
              <a:solidFill>
                <a:srgbClr val="771C7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162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521" y="0"/>
            <a:ext cx="10153014" cy="7348244"/>
          </a:xfrm>
          <a:custGeom>
            <a:avLst/>
            <a:gdLst/>
            <a:ahLst/>
            <a:cxnLst/>
            <a:rect l="l" t="t" r="r" b="b"/>
            <a:pathLst>
              <a:path w="15229521" h="11022366">
                <a:moveTo>
                  <a:pt x="0" y="0"/>
                </a:moveTo>
                <a:lnTo>
                  <a:pt x="15229520" y="0"/>
                </a:lnTo>
                <a:lnTo>
                  <a:pt x="15229520" y="11022366"/>
                </a:lnTo>
                <a:lnTo>
                  <a:pt x="0" y="110223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4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 rot="799127">
            <a:off x="-722474" y="4539804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4" y="0"/>
                </a:lnTo>
                <a:lnTo>
                  <a:pt x="5823004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rot="799127">
            <a:off x="9363698" y="-1542065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3" y="0"/>
                </a:lnTo>
                <a:lnTo>
                  <a:pt x="5823003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8568135">
            <a:off x="-1404029" y="-1200174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8" y="0"/>
                </a:lnTo>
                <a:lnTo>
                  <a:pt x="6859648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1977264">
            <a:off x="8865959" y="4790487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9" y="0"/>
                </a:lnTo>
                <a:lnTo>
                  <a:pt x="6859649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934578" y="273406"/>
            <a:ext cx="963647" cy="1051599"/>
          </a:xfrm>
          <a:custGeom>
            <a:avLst/>
            <a:gdLst/>
            <a:ahLst/>
            <a:cxnLst/>
            <a:rect l="l" t="t" r="r" b="b"/>
            <a:pathLst>
              <a:path w="1445471" h="1577399">
                <a:moveTo>
                  <a:pt x="0" y="0"/>
                </a:moveTo>
                <a:lnTo>
                  <a:pt x="1445471" y="0"/>
                </a:lnTo>
                <a:lnTo>
                  <a:pt x="1445471" y="1577399"/>
                </a:lnTo>
                <a:lnTo>
                  <a:pt x="0" y="1577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52604" y="3003578"/>
            <a:ext cx="1271420" cy="1139655"/>
          </a:xfrm>
          <a:custGeom>
            <a:avLst/>
            <a:gdLst/>
            <a:ahLst/>
            <a:cxnLst/>
            <a:rect l="l" t="t" r="r" b="b"/>
            <a:pathLst>
              <a:path w="1907130" h="1709482">
                <a:moveTo>
                  <a:pt x="0" y="0"/>
                </a:moveTo>
                <a:lnTo>
                  <a:pt x="1907130" y="0"/>
                </a:lnTo>
                <a:lnTo>
                  <a:pt x="1907130" y="1709482"/>
                </a:lnTo>
                <a:lnTo>
                  <a:pt x="0" y="1709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0572705" y="2753056"/>
            <a:ext cx="1025758" cy="1056493"/>
          </a:xfrm>
          <a:custGeom>
            <a:avLst/>
            <a:gdLst/>
            <a:ahLst/>
            <a:cxnLst/>
            <a:rect l="l" t="t" r="r" b="b"/>
            <a:pathLst>
              <a:path w="1538637" h="1584739">
                <a:moveTo>
                  <a:pt x="0" y="0"/>
                </a:moveTo>
                <a:lnTo>
                  <a:pt x="1538637" y="0"/>
                </a:lnTo>
                <a:lnTo>
                  <a:pt x="1538637" y="1584739"/>
                </a:lnTo>
                <a:lnTo>
                  <a:pt x="0" y="15847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40016F9-5C3B-3D7D-0013-3AB677A56D9A}"/>
              </a:ext>
            </a:extLst>
          </p:cNvPr>
          <p:cNvSpPr txBox="1"/>
          <p:nvPr/>
        </p:nvSpPr>
        <p:spPr>
          <a:xfrm>
            <a:off x="2259344" y="2600257"/>
            <a:ext cx="7953374" cy="2228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Kiitos osallistumisesta!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Jos aihe jää mietityttämään niin </a:t>
            </a:r>
            <a:r>
              <a:rPr lang="fi-FI" sz="3600" b="1" dirty="0">
                <a:solidFill>
                  <a:srgbClr val="FFFFFF"/>
                </a:solidFill>
                <a:latin typeface="Source Sans 3"/>
              </a:rPr>
              <a:t>tule</a:t>
            </a: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rohkeasti juttelemaan chattiin: onksok.fi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685800"/>
            <a:ext cx="10820400" cy="54864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schemeClr val="bg1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schemeClr val="bg1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2609" y="1375863"/>
            <a:ext cx="9026783" cy="869537"/>
            <a:chOff x="0" y="0"/>
            <a:chExt cx="3566136" cy="3435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66136" cy="343521"/>
            </a:xfrm>
            <a:custGeom>
              <a:avLst/>
              <a:gdLst/>
              <a:ahLst/>
              <a:cxnLst/>
              <a:rect l="l" t="t" r="r" b="b"/>
              <a:pathLst>
                <a:path w="3566136" h="343521">
                  <a:moveTo>
                    <a:pt x="336293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3362936" y="343521"/>
                  </a:lnTo>
                  <a:lnTo>
                    <a:pt x="3566136" y="171760"/>
                  </a:lnTo>
                  <a:lnTo>
                    <a:pt x="336293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52400" y="-38100"/>
              <a:ext cx="326133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kstiruutu 10">
            <a:extLst>
              <a:ext uri="{FF2B5EF4-FFF2-40B4-BE49-F238E27FC236}">
                <a16:creationId xmlns:a16="http://schemas.microsoft.com/office/drawing/2014/main" id="{5B1490D0-08A3-978B-8129-D8F414F6D247}"/>
              </a:ext>
            </a:extLst>
          </p:cNvPr>
          <p:cNvSpPr txBox="1"/>
          <p:nvPr/>
        </p:nvSpPr>
        <p:spPr>
          <a:xfrm>
            <a:off x="1176036" y="2533783"/>
            <a:ext cx="1014423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fi-FI" sz="30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Source Sans 3" panose="020B0604020202020204" charset="0"/>
              <a:buChar char="♥"/>
            </a:pPr>
            <a:r>
              <a:rPr lang="fi-FI" sz="3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Kunnioitetaan toisiamme</a:t>
            </a:r>
          </a:p>
          <a:p>
            <a:pPr marL="285750" indent="-285750">
              <a:buFont typeface="Source Sans 3" panose="020B0604020202020204" charset="0"/>
              <a:buChar char="♥"/>
            </a:pPr>
            <a:r>
              <a:rPr lang="fi-FI" sz="3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Työpajassa ei tarvitse jakaa omia kokemuksia</a:t>
            </a:r>
          </a:p>
          <a:p>
            <a:pPr marL="285750" indent="-285750">
              <a:buFont typeface="Source Sans 3" panose="020B0604020202020204" charset="0"/>
              <a:buChar char="♥"/>
            </a:pPr>
            <a:r>
              <a:rPr lang="fi-FI" sz="3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Teemoja käsitellään yleisellä tasolla</a:t>
            </a:r>
          </a:p>
          <a:p>
            <a:pPr marL="285750" indent="-285750">
              <a:buFont typeface="Source Sans 3" panose="020B0604020202020204" charset="0"/>
              <a:buChar char="♥"/>
            </a:pPr>
            <a:r>
              <a:rPr lang="fi-FI" sz="3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Tärkeintä on, että täällä voi olla oma itsensä, tuntea olonsa turvalliseksi ja kertoa avoimesti ajatuksiaan.</a:t>
            </a:r>
          </a:p>
          <a:p>
            <a:endParaRPr lang="fi-FI" sz="30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C161CE6A-EDDE-7F5A-2893-AC3402F2C621}"/>
              </a:ext>
            </a:extLst>
          </p:cNvPr>
          <p:cNvSpPr txBox="1">
            <a:spLocks/>
          </p:cNvSpPr>
          <p:nvPr/>
        </p:nvSpPr>
        <p:spPr>
          <a:xfrm>
            <a:off x="2262706" y="1184896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fi-FI" dirty="0"/>
              <a:t>Pidetään työpaja turvallisena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6493" y="685800"/>
            <a:ext cx="10849707" cy="54864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2608" y="2835379"/>
            <a:ext cx="9026783" cy="869537"/>
            <a:chOff x="0" y="0"/>
            <a:chExt cx="3566136" cy="3435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66136" cy="343521"/>
            </a:xfrm>
            <a:custGeom>
              <a:avLst/>
              <a:gdLst/>
              <a:ahLst/>
              <a:cxnLst/>
              <a:rect l="l" t="t" r="r" b="b"/>
              <a:pathLst>
                <a:path w="3566136" h="343521">
                  <a:moveTo>
                    <a:pt x="336293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3362936" y="343521"/>
                  </a:lnTo>
                  <a:lnTo>
                    <a:pt x="3566136" y="171760"/>
                  </a:lnTo>
                  <a:lnTo>
                    <a:pt x="336293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52400" y="-38100"/>
              <a:ext cx="326133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Otsikko 1">
            <a:extLst>
              <a:ext uri="{FF2B5EF4-FFF2-40B4-BE49-F238E27FC236}">
                <a16:creationId xmlns:a16="http://schemas.microsoft.com/office/drawing/2014/main" id="{5F8CF61E-9E61-935B-8BBB-7FD37DEC4682}"/>
              </a:ext>
            </a:extLst>
          </p:cNvPr>
          <p:cNvSpPr txBox="1">
            <a:spLocks/>
          </p:cNvSpPr>
          <p:nvPr/>
        </p:nvSpPr>
        <p:spPr>
          <a:xfrm>
            <a:off x="2355671" y="2615556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fi-FI" dirty="0"/>
              <a:t>Virittäytyminen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C7F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1ED310-B496-D17F-5377-CBA2F7CF092E}"/>
              </a:ext>
            </a:extLst>
          </p:cNvPr>
          <p:cNvSpPr/>
          <p:nvPr/>
        </p:nvSpPr>
        <p:spPr>
          <a:xfrm rot="2455411">
            <a:off x="1226611" y="813188"/>
            <a:ext cx="9618491" cy="8632594"/>
          </a:xfrm>
          <a:custGeom>
            <a:avLst/>
            <a:gdLst>
              <a:gd name="f0" fmla="val w"/>
              <a:gd name="f1" fmla="val h"/>
              <a:gd name="f2" fmla="val 0"/>
              <a:gd name="f3" fmla="val 14427737"/>
              <a:gd name="f4" fmla="val 12948894"/>
              <a:gd name="f5" fmla="*/ f0 1 14427737"/>
              <a:gd name="f6" fmla="*/ f1 1 12948894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4427737"/>
              <a:gd name="f13" fmla="*/ f10 1 12948894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4427737" h="12948894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D5D9AEE-D6B9-1F79-49E4-C868D00B7E9B}"/>
              </a:ext>
            </a:extLst>
          </p:cNvPr>
          <p:cNvSpPr/>
          <p:nvPr/>
        </p:nvSpPr>
        <p:spPr>
          <a:xfrm rot="2455411">
            <a:off x="1284115" y="-1639068"/>
            <a:ext cx="9618491" cy="8632594"/>
          </a:xfrm>
          <a:custGeom>
            <a:avLst/>
            <a:gdLst>
              <a:gd name="f0" fmla="val w"/>
              <a:gd name="f1" fmla="val h"/>
              <a:gd name="f2" fmla="val 0"/>
              <a:gd name="f3" fmla="val 14427737"/>
              <a:gd name="f4" fmla="val 12948894"/>
              <a:gd name="f5" fmla="*/ f0 1 14427737"/>
              <a:gd name="f6" fmla="*/ f1 1 12948894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4427737"/>
              <a:gd name="f13" fmla="*/ f10 1 12948894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4427737" h="12948894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CC805F3-C80D-600A-2B22-8167CA9861A6}"/>
              </a:ext>
            </a:extLst>
          </p:cNvPr>
          <p:cNvSpPr>
            <a:spLocks/>
          </p:cNvSpPr>
          <p:nvPr/>
        </p:nvSpPr>
        <p:spPr bwMode="auto">
          <a:xfrm>
            <a:off x="3086100" y="5740400"/>
            <a:ext cx="774700" cy="1130300"/>
          </a:xfrm>
          <a:custGeom>
            <a:avLst/>
            <a:gdLst>
              <a:gd name="T0" fmla="*/ 387806 w 1163412"/>
              <a:gd name="T1" fmla="*/ 0 h 1696349"/>
              <a:gd name="T2" fmla="*/ 775612 w 1163412"/>
              <a:gd name="T3" fmla="*/ 565451 h 1696349"/>
              <a:gd name="T4" fmla="*/ 387806 w 1163412"/>
              <a:gd name="T5" fmla="*/ 1130902 h 1696349"/>
              <a:gd name="T6" fmla="*/ 0 w 1163412"/>
              <a:gd name="T7" fmla="*/ 565451 h 1696349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1163412"/>
              <a:gd name="T13" fmla="*/ 0 h 1696349"/>
              <a:gd name="T14" fmla="*/ 1163412 w 1163412"/>
              <a:gd name="T15" fmla="*/ 1696349 h 169634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63412" h="1696349">
                <a:moveTo>
                  <a:pt x="0" y="0"/>
                </a:moveTo>
                <a:lnTo>
                  <a:pt x="1163412" y="0"/>
                </a:lnTo>
                <a:lnTo>
                  <a:pt x="1163412" y="1696349"/>
                </a:lnTo>
                <a:lnTo>
                  <a:pt x="0" y="169634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E403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6D29286-6285-3B55-7FF1-C40D0812ECA7}"/>
              </a:ext>
            </a:extLst>
          </p:cNvPr>
          <p:cNvSpPr/>
          <p:nvPr/>
        </p:nvSpPr>
        <p:spPr>
          <a:xfrm>
            <a:off x="7066501" y="2764642"/>
            <a:ext cx="1155975" cy="1256193"/>
          </a:xfrm>
          <a:custGeom>
            <a:avLst/>
            <a:gdLst>
              <a:gd name="f0" fmla="val w"/>
              <a:gd name="f1" fmla="val h"/>
              <a:gd name="f2" fmla="val 0"/>
              <a:gd name="f3" fmla="val 1502523"/>
              <a:gd name="f4" fmla="val 1537108"/>
              <a:gd name="f5" fmla="*/ f0 1 1502523"/>
              <a:gd name="f6" fmla="*/ f1 1 1537108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502523"/>
              <a:gd name="f13" fmla="*/ f10 1 1537108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502523" h="1537108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5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E62B39A-F4D1-B047-6CD0-0E0538CBD6C1}"/>
              </a:ext>
            </a:extLst>
          </p:cNvPr>
          <p:cNvSpPr/>
          <p:nvPr/>
        </p:nvSpPr>
        <p:spPr>
          <a:xfrm>
            <a:off x="10700253" y="1876605"/>
            <a:ext cx="1123724" cy="1256193"/>
          </a:xfrm>
          <a:custGeom>
            <a:avLst/>
            <a:gdLst>
              <a:gd name="f0" fmla="val w"/>
              <a:gd name="f1" fmla="val h"/>
              <a:gd name="f2" fmla="val 0"/>
              <a:gd name="f3" fmla="val 1685583"/>
              <a:gd name="f4" fmla="val 1884290"/>
              <a:gd name="f5" fmla="val 1685584"/>
              <a:gd name="f6" fmla="val 1884291"/>
              <a:gd name="f7" fmla="*/ f0 1 1685583"/>
              <a:gd name="f8" fmla="*/ f1 1 1884290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1685583"/>
              <a:gd name="f15" fmla="*/ f12 1 1884290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1685583" h="1884290">
                <a:moveTo>
                  <a:pt x="f2" y="f2"/>
                </a:moveTo>
                <a:lnTo>
                  <a:pt x="f5" y="f2"/>
                </a:lnTo>
                <a:lnTo>
                  <a:pt x="f5" y="f6"/>
                </a:lnTo>
                <a:lnTo>
                  <a:pt x="f2" y="f6"/>
                </a:lnTo>
                <a:lnTo>
                  <a:pt x="f2" y="f2"/>
                </a:lnTo>
                <a:close/>
              </a:path>
            </a:pathLst>
          </a:custGeom>
          <a:blipFill>
            <a:blip r:embed="rId6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3F6842B8-FF3D-D206-962A-7ECB2D3E7163}"/>
              </a:ext>
            </a:extLst>
          </p:cNvPr>
          <p:cNvSpPr txBox="1"/>
          <p:nvPr/>
        </p:nvSpPr>
        <p:spPr>
          <a:xfrm>
            <a:off x="3275013" y="44450"/>
            <a:ext cx="5521325" cy="4778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 anchorCtr="1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0" normalizeH="0" baseline="0" noProof="0" err="1">
                <a:ln>
                  <a:noFill/>
                </a:ln>
                <a:solidFill>
                  <a:srgbClr val="73688D"/>
                </a:solidFill>
                <a:effectLst/>
                <a:uLnTx/>
                <a:uFillTx/>
                <a:latin typeface="Source Sans Pro"/>
                <a:ea typeface="Finger Paint"/>
                <a:cs typeface="Finger Paint"/>
              </a:rPr>
              <a:t>Ylivireys</a:t>
            </a:r>
            <a:endParaRPr kumimoji="0" lang="en-US" sz="1650" b="0" i="0" u="none" strike="noStrike" kern="0" cap="none" spc="0" normalizeH="0" baseline="0" noProof="0">
              <a:ln>
                <a:noFill/>
              </a:ln>
              <a:solidFill>
                <a:srgbClr val="73688D"/>
              </a:solidFill>
              <a:effectLst/>
              <a:uLnTx/>
              <a:uFillTx/>
              <a:latin typeface="Source Sans Pro"/>
              <a:ea typeface="Finger Paint"/>
              <a:cs typeface="Finger Paint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45C6B9D9-0572-7446-7F56-A8AB6626CC52}"/>
              </a:ext>
            </a:extLst>
          </p:cNvPr>
          <p:cNvSpPr txBox="1"/>
          <p:nvPr/>
        </p:nvSpPr>
        <p:spPr>
          <a:xfrm>
            <a:off x="211138" y="5091113"/>
            <a:ext cx="3124200" cy="312737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Miltä voi tuntua?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6DD2A604-A9FB-897B-77D2-D24FCEEEA293}"/>
              </a:ext>
            </a:extLst>
          </p:cNvPr>
          <p:cNvSpPr txBox="1"/>
          <p:nvPr/>
        </p:nvSpPr>
        <p:spPr>
          <a:xfrm>
            <a:off x="4992688" y="4518025"/>
            <a:ext cx="5521325" cy="4778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 anchorCtr="1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0" normalizeH="0" baseline="0" noProof="0">
                <a:ln>
                  <a:noFill/>
                </a:ln>
                <a:solidFill>
                  <a:srgbClr val="73688D"/>
                </a:solidFill>
                <a:effectLst/>
                <a:uLnTx/>
                <a:uFillTx/>
                <a:latin typeface="Source Sans Pro"/>
                <a:ea typeface="Finger Paint"/>
                <a:cs typeface="Finger Paint"/>
              </a:rPr>
              <a:t>Alivireys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9A6EF47B-62C7-E27D-55FB-C17A7FEEECA4}"/>
              </a:ext>
            </a:extLst>
          </p:cNvPr>
          <p:cNvSpPr txBox="1"/>
          <p:nvPr/>
        </p:nvSpPr>
        <p:spPr>
          <a:xfrm>
            <a:off x="6602413" y="2198688"/>
            <a:ext cx="4978400" cy="908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8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0" normalizeH="0" baseline="0" noProof="0" err="1">
                <a:ln>
                  <a:noFill/>
                </a:ln>
                <a:solidFill>
                  <a:srgbClr val="73688D"/>
                </a:solidFill>
                <a:effectLst/>
                <a:uLnTx/>
                <a:uFillTx/>
                <a:latin typeface="Source Sans Pro"/>
                <a:ea typeface="Finger Paint"/>
                <a:cs typeface="Finger Paint"/>
              </a:rPr>
              <a:t>Sopiva</a:t>
            </a:r>
            <a:endParaRPr kumimoji="0" lang="en-US" sz="1650" b="0" i="0" u="none" strike="noStrike" kern="0" cap="none" spc="0" normalizeH="0" baseline="0" noProof="0">
              <a:ln>
                <a:noFill/>
              </a:ln>
              <a:solidFill>
                <a:srgbClr val="73688D"/>
              </a:solidFill>
              <a:effectLst/>
              <a:uLnTx/>
              <a:uFillTx/>
              <a:latin typeface="Source Sans Pro"/>
              <a:ea typeface="Finger Paint"/>
              <a:cs typeface="Finger Paint"/>
            </a:endParaRPr>
          </a:p>
          <a:p>
            <a:pPr marL="0" marR="0" lvl="0" indent="0" algn="l" defTabSz="609630" rtl="0" eaLnBrk="1" fontAlgn="auto" latinLnBrk="0" hangingPunct="1">
              <a:lnSpc>
                <a:spcPts val="38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650" b="0" i="0" u="none" strike="noStrike" kern="0" cap="none" spc="0" normalizeH="0" baseline="0" noProof="0">
              <a:ln>
                <a:noFill/>
              </a:ln>
              <a:solidFill>
                <a:srgbClr val="73688D"/>
              </a:solidFill>
              <a:effectLst/>
              <a:uLnTx/>
              <a:uFillTx/>
              <a:latin typeface="Source Sans Pro"/>
              <a:ea typeface="Finger Paint"/>
              <a:cs typeface="Finger Paint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C6A36668-B2AE-D3A6-19E0-A27749F2126B}"/>
              </a:ext>
            </a:extLst>
          </p:cNvPr>
          <p:cNvSpPr txBox="1"/>
          <p:nvPr/>
        </p:nvSpPr>
        <p:spPr>
          <a:xfrm>
            <a:off x="142875" y="5497513"/>
            <a:ext cx="5575300" cy="1162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Väsymys, vetäytyminen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Tylsyys tai lamaantuminen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Aloitekyvyttömyys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Turtuneisuus  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C747923F-A2BB-D184-4586-5075912E7CA1}"/>
              </a:ext>
            </a:extLst>
          </p:cNvPr>
          <p:cNvSpPr txBox="1"/>
          <p:nvPr/>
        </p:nvSpPr>
        <p:spPr>
          <a:xfrm>
            <a:off x="4210050" y="5372100"/>
            <a:ext cx="2392363" cy="3127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Esimerkkejä arjesta: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E3F27302-C937-341F-2FD0-4EE666AC893E}"/>
              </a:ext>
            </a:extLst>
          </p:cNvPr>
          <p:cNvSpPr txBox="1"/>
          <p:nvPr/>
        </p:nvSpPr>
        <p:spPr>
          <a:xfrm>
            <a:off x="3948113" y="5810250"/>
            <a:ext cx="5575300" cy="866775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Kiinnostuksen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puute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Puhelimen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selaaminen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ilman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intoa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Ei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saa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tehtäviä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alkuun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448E0D2A-0A4F-4DF3-1F68-9B9F8895A813}"/>
              </a:ext>
            </a:extLst>
          </p:cNvPr>
          <p:cNvSpPr txBox="1"/>
          <p:nvPr/>
        </p:nvSpPr>
        <p:spPr>
          <a:xfrm>
            <a:off x="7894638" y="4976813"/>
            <a:ext cx="2393950" cy="312737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Mikä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voi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auttaa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?</a:t>
            </a: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1D66CC2D-15D2-21EC-6696-BE479D957515}"/>
              </a:ext>
            </a:extLst>
          </p:cNvPr>
          <p:cNvSpPr txBox="1"/>
          <p:nvPr/>
        </p:nvSpPr>
        <p:spPr>
          <a:xfrm>
            <a:off x="7796213" y="5316538"/>
            <a:ext cx="5575300" cy="868362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Kevyt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liike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(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kävely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venyttely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)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Musiikin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kuuntelu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Pieni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sosiaalinen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kontakti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BD9F7C52-9CA8-2EFD-F326-19E63F3B8461}"/>
              </a:ext>
            </a:extLst>
          </p:cNvPr>
          <p:cNvSpPr txBox="1"/>
          <p:nvPr/>
        </p:nvSpPr>
        <p:spPr>
          <a:xfrm>
            <a:off x="349250" y="2700338"/>
            <a:ext cx="3124200" cy="312737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Miltä voi tuntua?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CCA0C82D-7D0D-A8B8-5922-8481422DFBBB}"/>
              </a:ext>
            </a:extLst>
          </p:cNvPr>
          <p:cNvSpPr txBox="1"/>
          <p:nvPr/>
        </p:nvSpPr>
        <p:spPr>
          <a:xfrm>
            <a:off x="50800" y="3228975"/>
            <a:ext cx="5575300" cy="1162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Keskittyminen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sujuu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Rento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ja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samalla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valpas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keho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Tunne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että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pärjään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Sopivasti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energiaa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FDD542FF-F08D-D526-0A2B-8670E5D2C077}"/>
              </a:ext>
            </a:extLst>
          </p:cNvPr>
          <p:cNvSpPr txBox="1"/>
          <p:nvPr/>
        </p:nvSpPr>
        <p:spPr>
          <a:xfrm>
            <a:off x="3495675" y="3284538"/>
            <a:ext cx="2392363" cy="312737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Esimerkkejä arjesta: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40909CB9-184E-5963-96B2-D79BF24D3701}"/>
              </a:ext>
            </a:extLst>
          </p:cNvPr>
          <p:cNvSpPr txBox="1"/>
          <p:nvPr/>
        </p:nvSpPr>
        <p:spPr>
          <a:xfrm>
            <a:off x="3198813" y="3770313"/>
            <a:ext cx="2892425" cy="866775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Saa asioita aikaan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On helppo olla sosiaalinen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Tyytyväisyys itseensä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43681CB5-5749-1E01-5414-843FA4FC9DAD}"/>
              </a:ext>
            </a:extLst>
          </p:cNvPr>
          <p:cNvSpPr txBox="1"/>
          <p:nvPr/>
        </p:nvSpPr>
        <p:spPr>
          <a:xfrm>
            <a:off x="9431338" y="3132138"/>
            <a:ext cx="2392362" cy="312737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Mikä voi auttaa?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E0F39F74-E875-6049-E88C-8D4089E25461}"/>
              </a:ext>
            </a:extLst>
          </p:cNvPr>
          <p:cNvSpPr txBox="1"/>
          <p:nvPr/>
        </p:nvSpPr>
        <p:spPr>
          <a:xfrm>
            <a:off x="8964613" y="3494088"/>
            <a:ext cx="3978275" cy="1162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Pidetään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yllä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sopivaa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rytmiä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Tauot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ja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lepo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Hyvä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uni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ruoka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ja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liikunta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Turvallinen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ilmapiiri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id="{374D4AEE-BFDC-3330-18C0-5D6B81ED2DFE}"/>
              </a:ext>
            </a:extLst>
          </p:cNvPr>
          <p:cNvSpPr txBox="1"/>
          <p:nvPr/>
        </p:nvSpPr>
        <p:spPr>
          <a:xfrm>
            <a:off x="349250" y="857250"/>
            <a:ext cx="3124200" cy="3127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Miltä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voi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tuntua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?</a:t>
            </a:r>
          </a:p>
        </p:txBody>
      </p:sp>
      <p:sp>
        <p:nvSpPr>
          <p:cNvPr id="23" name="TextBox 26">
            <a:extLst>
              <a:ext uri="{FF2B5EF4-FFF2-40B4-BE49-F238E27FC236}">
                <a16:creationId xmlns:a16="http://schemas.microsoft.com/office/drawing/2014/main" id="{248B732C-A79F-8488-3D7B-7F1CEC8D966D}"/>
              </a:ext>
            </a:extLst>
          </p:cNvPr>
          <p:cNvSpPr txBox="1"/>
          <p:nvPr/>
        </p:nvSpPr>
        <p:spPr>
          <a:xfrm>
            <a:off x="50800" y="1179513"/>
            <a:ext cx="3444875" cy="866775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Jännittynyt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keho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Ärtymys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raivo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itkuherkkyys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Levottomuus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vaikea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keskittyä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id="{FFD0E86A-3A10-08DF-60E9-A018C7195E06}"/>
              </a:ext>
            </a:extLst>
          </p:cNvPr>
          <p:cNvSpPr txBox="1"/>
          <p:nvPr/>
        </p:nvSpPr>
        <p:spPr>
          <a:xfrm>
            <a:off x="3643313" y="733425"/>
            <a:ext cx="2392362" cy="3127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Esimerkkejä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arjesta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:</a:t>
            </a:r>
          </a:p>
        </p:txBody>
      </p:sp>
      <p:sp>
        <p:nvSpPr>
          <p:cNvPr id="25" name="TextBox 28">
            <a:extLst>
              <a:ext uri="{FF2B5EF4-FFF2-40B4-BE49-F238E27FC236}">
                <a16:creationId xmlns:a16="http://schemas.microsoft.com/office/drawing/2014/main" id="{01D4235D-B29B-8008-EA1E-86EC0BB00D38}"/>
              </a:ext>
            </a:extLst>
          </p:cNvPr>
          <p:cNvSpPr txBox="1"/>
          <p:nvPr/>
        </p:nvSpPr>
        <p:spPr>
          <a:xfrm>
            <a:off x="3484563" y="1112838"/>
            <a:ext cx="3440112" cy="1162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Hermostuu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helposti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On “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ylivirittynyt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”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Reagoi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voimakkaasti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pieniin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juttuihin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26" name="TextBox 29">
            <a:extLst>
              <a:ext uri="{FF2B5EF4-FFF2-40B4-BE49-F238E27FC236}">
                <a16:creationId xmlns:a16="http://schemas.microsoft.com/office/drawing/2014/main" id="{F43C1E3B-D1B6-CEE7-867E-113AC46BF882}"/>
              </a:ext>
            </a:extLst>
          </p:cNvPr>
          <p:cNvSpPr txBox="1"/>
          <p:nvPr/>
        </p:nvSpPr>
        <p:spPr>
          <a:xfrm>
            <a:off x="8650288" y="222250"/>
            <a:ext cx="2392362" cy="31273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6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Mikä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voi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1" i="0" u="none" strike="noStrike" kern="0" cap="none" spc="50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auttaa</a:t>
            </a:r>
            <a:r>
              <a:rPr kumimoji="0" lang="en-US" sz="1650" b="1" i="0" u="none" strike="noStrike" kern="0" cap="none" spc="50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?</a:t>
            </a:r>
          </a:p>
        </p:txBody>
      </p:sp>
      <p:sp>
        <p:nvSpPr>
          <p:cNvPr id="27" name="TextBox 30">
            <a:extLst>
              <a:ext uri="{FF2B5EF4-FFF2-40B4-BE49-F238E27FC236}">
                <a16:creationId xmlns:a16="http://schemas.microsoft.com/office/drawing/2014/main" id="{4552766A-5CA7-90FE-A4D5-8F7FE19C9A24}"/>
              </a:ext>
            </a:extLst>
          </p:cNvPr>
          <p:cNvSpPr txBox="1"/>
          <p:nvPr/>
        </p:nvSpPr>
        <p:spPr>
          <a:xfrm>
            <a:off x="8486775" y="584200"/>
            <a:ext cx="4633913" cy="1162050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>
            <a:spAutoFit/>
          </a:bodyPr>
          <a:lstStyle/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Rauhoittava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hengitys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Musiikki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tai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hiljaisuus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Fyysinen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purku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(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esim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.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juoksu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,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tanssi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) </a:t>
            </a:r>
          </a:p>
          <a:p>
            <a:pPr marL="357073" marR="0" lvl="1" indent="-178536" algn="l" defTabSz="609630" rtl="0" eaLnBrk="1" fontAlgn="auto" latinLnBrk="0" hangingPunct="1">
              <a:lnSpc>
                <a:spcPts val="233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Rauhallinen</a:t>
            </a:r>
            <a:r>
              <a:rPr kumimoji="0" lang="en-US" sz="1650" b="0" i="0" u="none" strike="noStrike" kern="0" cap="none" spc="44" normalizeH="0" baseline="0" noProof="0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 </a:t>
            </a:r>
            <a:r>
              <a:rPr kumimoji="0" lang="en-US" sz="1650" b="0" i="0" u="none" strike="noStrike" kern="0" cap="none" spc="44" normalizeH="0" baseline="0" noProof="0" err="1">
                <a:ln>
                  <a:noFill/>
                </a:ln>
                <a:solidFill>
                  <a:srgbClr val="122D2E"/>
                </a:solidFill>
                <a:effectLst/>
                <a:uLnTx/>
                <a:uFillTx/>
                <a:latin typeface="Source Sans Pro"/>
                <a:ea typeface="Architects Daughter"/>
                <a:cs typeface="Architects Daughter"/>
              </a:rPr>
              <a:t>tila</a:t>
            </a:r>
            <a:endParaRPr kumimoji="0" lang="en-US" sz="1650" b="0" i="0" u="none" strike="noStrike" kern="0" cap="none" spc="44" normalizeH="0" baseline="0" noProof="0">
              <a:ln>
                <a:noFill/>
              </a:ln>
              <a:solidFill>
                <a:srgbClr val="122D2E"/>
              </a:solidFill>
              <a:effectLst/>
              <a:uLnTx/>
              <a:uFillTx/>
              <a:latin typeface="Source Sans Pro"/>
              <a:ea typeface="Architects Daughter"/>
              <a:cs typeface="Architects Daughter"/>
            </a:endParaRPr>
          </a:p>
        </p:txBody>
      </p:sp>
      <p:sp>
        <p:nvSpPr>
          <p:cNvPr id="25636" name="Tekstiruutu 27">
            <a:extLst>
              <a:ext uri="{FF2B5EF4-FFF2-40B4-BE49-F238E27FC236}">
                <a16:creationId xmlns:a16="http://schemas.microsoft.com/office/drawing/2014/main" id="{06194B7A-8B33-3D70-E628-8B4BAC89C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638" y="6351588"/>
            <a:ext cx="542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3E403E"/>
                </a:solidFill>
                <a:effectLst/>
                <a:uLnTx/>
                <a:uFillTx/>
                <a:latin typeface="Source Sans Pro"/>
                <a:ea typeface="Source Sans Pro"/>
                <a:cs typeface="Source Sans Pro" panose="020B0503030403020204" pitchFamily="34" charset="0"/>
              </a:rPr>
              <a:t>Tämä materiaali on tehty Ensi- ja turvakotien liiton ja kuuden jäsenyhdistyksen Väkivallattomuuden tukijat –hankkeessa (ESR+) 2024-2026</a:t>
            </a:r>
            <a:endParaRPr kumimoji="0" lang="fi-FI" altLang="fi-FI" sz="1200" b="0" i="1" u="none" strike="noStrike" kern="1200" cap="none" spc="0" normalizeH="0" baseline="0" noProof="0" dirty="0">
              <a:ln>
                <a:noFill/>
              </a:ln>
              <a:solidFill>
                <a:srgbClr val="3E403E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Source Sans Pro" panose="020B05030304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5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0529" y="328114"/>
            <a:ext cx="10909300" cy="5844086"/>
            <a:chOff x="0" y="0"/>
            <a:chExt cx="1735494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5494" cy="2167467"/>
            </a:xfrm>
            <a:custGeom>
              <a:avLst/>
              <a:gdLst/>
              <a:ahLst/>
              <a:cxnLst/>
              <a:rect l="l" t="t" r="r" b="b"/>
              <a:pathLst>
                <a:path w="1735494" h="2167467">
                  <a:moveTo>
                    <a:pt x="0" y="0"/>
                  </a:moveTo>
                  <a:lnTo>
                    <a:pt x="1735494" y="0"/>
                  </a:lnTo>
                  <a:lnTo>
                    <a:pt x="1735494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35494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9309716" y="1718150"/>
            <a:ext cx="3130851" cy="5139850"/>
          </a:xfrm>
          <a:custGeom>
            <a:avLst/>
            <a:gdLst/>
            <a:ahLst/>
            <a:cxnLst/>
            <a:rect l="l" t="t" r="r" b="b"/>
            <a:pathLst>
              <a:path w="4696277" h="7709775">
                <a:moveTo>
                  <a:pt x="0" y="0"/>
                </a:moveTo>
                <a:lnTo>
                  <a:pt x="4696276" y="0"/>
                </a:lnTo>
                <a:lnTo>
                  <a:pt x="4696276" y="7709775"/>
                </a:lnTo>
                <a:lnTo>
                  <a:pt x="0" y="77097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B65C1FB-D91B-FF58-0B64-E4A5395DA60A}"/>
              </a:ext>
            </a:extLst>
          </p:cNvPr>
          <p:cNvSpPr txBox="1">
            <a:spLocks/>
          </p:cNvSpPr>
          <p:nvPr/>
        </p:nvSpPr>
        <p:spPr>
          <a:xfrm>
            <a:off x="702171" y="1045119"/>
            <a:ext cx="6309442" cy="42355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sz="2400"/>
          </a:p>
          <a:p>
            <a:pPr>
              <a:buFont typeface="Source Sans 3" panose="020B0604020202020204" charset="0"/>
              <a:buChar char="*"/>
            </a:pPr>
            <a:endParaRPr lang="fi-FI" sz="2400"/>
          </a:p>
          <a:p>
            <a:pPr marL="0" indent="0">
              <a:buFont typeface="Arial" panose="020B0604020202020204" pitchFamily="34" charset="0"/>
              <a:buNone/>
            </a:pPr>
            <a:endParaRPr lang="fi-FI" sz="240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A46C840-3A84-01D5-0B5B-99A3985C2E5F}"/>
              </a:ext>
            </a:extLst>
          </p:cNvPr>
          <p:cNvSpPr txBox="1"/>
          <p:nvPr/>
        </p:nvSpPr>
        <p:spPr>
          <a:xfrm>
            <a:off x="1066800" y="2324487"/>
            <a:ext cx="852710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i-FI" sz="2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Miten olemme suhteissa?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i-FI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Saadut mallit ja ympärillä olevat asenteet ja normit seurusteluun, parisuhteisiin ja sukupuolten tasa-arvoon liittyen.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sz="20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Seurusteluväkivalta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Nuorten ensimmäisissä parisuhteissa tai suhteen jälkeen tapahtuva väkivalta.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2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Turvallinen seurustelu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i-FI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Omien ja toisen rajojen ja seksuaalisuuden kunnioittaminen suhteessa.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fi-FI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4E1F21BB-AE60-91CB-C96A-CBF4F0C90EA1}"/>
              </a:ext>
            </a:extLst>
          </p:cNvPr>
          <p:cNvSpPr txBox="1">
            <a:spLocks/>
          </p:cNvSpPr>
          <p:nvPr/>
        </p:nvSpPr>
        <p:spPr>
          <a:xfrm>
            <a:off x="1066800" y="587309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fi-FI" dirty="0">
                <a:solidFill>
                  <a:schemeClr val="bg1"/>
                </a:solidFill>
              </a:rPr>
              <a:t>Työpajan teemat: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2521" y="0"/>
            <a:ext cx="10153014" cy="7348244"/>
          </a:xfrm>
          <a:custGeom>
            <a:avLst/>
            <a:gdLst/>
            <a:ahLst/>
            <a:cxnLst/>
            <a:rect l="l" t="t" r="r" b="b"/>
            <a:pathLst>
              <a:path w="15229521" h="11022366">
                <a:moveTo>
                  <a:pt x="0" y="0"/>
                </a:moveTo>
                <a:lnTo>
                  <a:pt x="15229520" y="0"/>
                </a:lnTo>
                <a:lnTo>
                  <a:pt x="15229520" y="11022366"/>
                </a:lnTo>
                <a:lnTo>
                  <a:pt x="0" y="110223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 rot="799127">
            <a:off x="-722474" y="4539804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4" y="0"/>
                </a:lnTo>
                <a:lnTo>
                  <a:pt x="5823004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rot="799127">
            <a:off x="9363698" y="-1542065"/>
            <a:ext cx="3882002" cy="3760689"/>
          </a:xfrm>
          <a:custGeom>
            <a:avLst/>
            <a:gdLst/>
            <a:ahLst/>
            <a:cxnLst/>
            <a:rect l="l" t="t" r="r" b="b"/>
            <a:pathLst>
              <a:path w="5823003" h="5641034">
                <a:moveTo>
                  <a:pt x="0" y="0"/>
                </a:moveTo>
                <a:lnTo>
                  <a:pt x="5823003" y="0"/>
                </a:lnTo>
                <a:lnTo>
                  <a:pt x="5823003" y="5641035"/>
                </a:lnTo>
                <a:lnTo>
                  <a:pt x="0" y="564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 rot="8568135">
            <a:off x="-1404029" y="-1200174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8" y="0"/>
                </a:lnTo>
                <a:lnTo>
                  <a:pt x="6859648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1977264">
            <a:off x="8865959" y="4790487"/>
            <a:ext cx="4573099" cy="3267687"/>
          </a:xfrm>
          <a:custGeom>
            <a:avLst/>
            <a:gdLst/>
            <a:ahLst/>
            <a:cxnLst/>
            <a:rect l="l" t="t" r="r" b="b"/>
            <a:pathLst>
              <a:path w="6859648" h="4901530">
                <a:moveTo>
                  <a:pt x="0" y="0"/>
                </a:moveTo>
                <a:lnTo>
                  <a:pt x="6859649" y="0"/>
                </a:lnTo>
                <a:lnTo>
                  <a:pt x="6859649" y="4901531"/>
                </a:lnTo>
                <a:lnTo>
                  <a:pt x="0" y="4901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934578" y="273406"/>
            <a:ext cx="963647" cy="1051599"/>
          </a:xfrm>
          <a:custGeom>
            <a:avLst/>
            <a:gdLst/>
            <a:ahLst/>
            <a:cxnLst/>
            <a:rect l="l" t="t" r="r" b="b"/>
            <a:pathLst>
              <a:path w="1445471" h="1577399">
                <a:moveTo>
                  <a:pt x="0" y="0"/>
                </a:moveTo>
                <a:lnTo>
                  <a:pt x="1445471" y="0"/>
                </a:lnTo>
                <a:lnTo>
                  <a:pt x="1445471" y="1577399"/>
                </a:lnTo>
                <a:lnTo>
                  <a:pt x="0" y="1577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52604" y="3003578"/>
            <a:ext cx="1271420" cy="1139655"/>
          </a:xfrm>
          <a:custGeom>
            <a:avLst/>
            <a:gdLst/>
            <a:ahLst/>
            <a:cxnLst/>
            <a:rect l="l" t="t" r="r" b="b"/>
            <a:pathLst>
              <a:path w="1907130" h="1709482">
                <a:moveTo>
                  <a:pt x="0" y="0"/>
                </a:moveTo>
                <a:lnTo>
                  <a:pt x="1907130" y="0"/>
                </a:lnTo>
                <a:lnTo>
                  <a:pt x="1907130" y="1709482"/>
                </a:lnTo>
                <a:lnTo>
                  <a:pt x="0" y="1709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0572705" y="2753056"/>
            <a:ext cx="1025758" cy="1056493"/>
          </a:xfrm>
          <a:custGeom>
            <a:avLst/>
            <a:gdLst/>
            <a:ahLst/>
            <a:cxnLst/>
            <a:rect l="l" t="t" r="r" b="b"/>
            <a:pathLst>
              <a:path w="1538637" h="1584739">
                <a:moveTo>
                  <a:pt x="0" y="0"/>
                </a:moveTo>
                <a:lnTo>
                  <a:pt x="1538637" y="0"/>
                </a:lnTo>
                <a:lnTo>
                  <a:pt x="1538637" y="1584739"/>
                </a:lnTo>
                <a:lnTo>
                  <a:pt x="0" y="15847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fi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544C4287-C1CC-FD02-67E4-84E5E358AAED}"/>
              </a:ext>
            </a:extLst>
          </p:cNvPr>
          <p:cNvSpPr txBox="1"/>
          <p:nvPr/>
        </p:nvSpPr>
        <p:spPr>
          <a:xfrm>
            <a:off x="2025667" y="2187395"/>
            <a:ext cx="795337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z="5400" b="1">
                <a:solidFill>
                  <a:srgbClr val="FFFFFF"/>
                </a:solidFill>
                <a:latin typeface="Trebuchet MS" panose="020B0603020202020204"/>
              </a:rPr>
              <a:t>Teema: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Miten olemme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suhteissa?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0A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3A10B-60D6-8A9E-6377-838FF52D5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A3AA620-CA24-652D-6013-6F71400B6002}"/>
              </a:ext>
            </a:extLst>
          </p:cNvPr>
          <p:cNvGrpSpPr/>
          <p:nvPr/>
        </p:nvGrpSpPr>
        <p:grpSpPr>
          <a:xfrm>
            <a:off x="656493" y="685800"/>
            <a:ext cx="10849707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02E8447-82F0-3BDB-22FA-68C5C8553F3F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3993175-AC5F-B34C-13D6-808AF38767BC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7D1A117-101D-0E2A-8C8F-C1D9E526E456}"/>
              </a:ext>
            </a:extLst>
          </p:cNvPr>
          <p:cNvGrpSpPr/>
          <p:nvPr/>
        </p:nvGrpSpPr>
        <p:grpSpPr>
          <a:xfrm>
            <a:off x="1582609" y="1375863"/>
            <a:ext cx="9026783" cy="869537"/>
            <a:chOff x="0" y="0"/>
            <a:chExt cx="3566136" cy="34352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C493516-115C-1308-EA49-D1AAE5B18B4B}"/>
                </a:ext>
              </a:extLst>
            </p:cNvPr>
            <p:cNvSpPr/>
            <p:nvPr/>
          </p:nvSpPr>
          <p:spPr>
            <a:xfrm>
              <a:off x="0" y="0"/>
              <a:ext cx="3566136" cy="343521"/>
            </a:xfrm>
            <a:custGeom>
              <a:avLst/>
              <a:gdLst/>
              <a:ahLst/>
              <a:cxnLst/>
              <a:rect l="l" t="t" r="r" b="b"/>
              <a:pathLst>
                <a:path w="3566136" h="343521">
                  <a:moveTo>
                    <a:pt x="336293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3362936" y="343521"/>
                  </a:lnTo>
                  <a:lnTo>
                    <a:pt x="3566136" y="171760"/>
                  </a:lnTo>
                  <a:lnTo>
                    <a:pt x="336293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100">
                <a:solidFill>
                  <a:prstClr val="black"/>
                </a:solidFill>
                <a:latin typeface="Source Sans 3" panose="020B0604020202020204" charset="0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7BD7487-1D0F-EF2D-BDC2-E4D1BA44B72B}"/>
                </a:ext>
              </a:extLst>
            </p:cNvPr>
            <p:cNvSpPr txBox="1"/>
            <p:nvPr/>
          </p:nvSpPr>
          <p:spPr>
            <a:xfrm>
              <a:off x="152400" y="-38100"/>
              <a:ext cx="326133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100">
                <a:solidFill>
                  <a:prstClr val="black"/>
                </a:solidFill>
                <a:latin typeface="Source Sans 3" panose="020B0604020202020204" charset="0"/>
              </a:endParaRPr>
            </a:p>
          </p:txBody>
        </p:sp>
      </p:grpSp>
      <p:sp>
        <p:nvSpPr>
          <p:cNvPr id="10" name="Otsikko 1">
            <a:extLst>
              <a:ext uri="{FF2B5EF4-FFF2-40B4-BE49-F238E27FC236}">
                <a16:creationId xmlns:a16="http://schemas.microsoft.com/office/drawing/2014/main" id="{5A7AE7FF-3EE5-2622-66BB-2EC155F60039}"/>
              </a:ext>
            </a:extLst>
          </p:cNvPr>
          <p:cNvSpPr txBox="1">
            <a:spLocks/>
          </p:cNvSpPr>
          <p:nvPr/>
        </p:nvSpPr>
        <p:spPr>
          <a:xfrm>
            <a:off x="3281787" y="1093626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fi-FI" sz="3200" dirty="0"/>
              <a:t>Harjoitus 1: Suhteiden mallit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6CA54DC-7772-8729-E87A-B8EC7309002A}"/>
              </a:ext>
            </a:extLst>
          </p:cNvPr>
          <p:cNvSpPr txBox="1"/>
          <p:nvPr/>
        </p:nvSpPr>
        <p:spPr>
          <a:xfrm>
            <a:off x="1249484" y="2618906"/>
            <a:ext cx="9894766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i-FI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Pohditaan millaisia malleja seurustelusta, parisuhteista, tasa-arvosta ja seksuaalisuudesta on ympärillämme? </a:t>
            </a:r>
          </a:p>
          <a:p>
            <a:pPr marL="0" indent="0">
              <a:buNone/>
            </a:pPr>
            <a:endParaRPr lang="fi-FI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>
              <a:buFont typeface="Source Sans 3" panose="020B0604020202020204" charset="0"/>
              <a:buChar char="♥"/>
            </a:pPr>
            <a:r>
              <a:rPr lang="fi-FI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Mitä olemme oppineet seurustelusta näiden asioiden kautta?</a:t>
            </a:r>
          </a:p>
          <a:p>
            <a:pPr marL="800100" lvl="1" indent="-342900">
              <a:buFont typeface="Source Sans 3" panose="020B0604020202020204" charset="0"/>
              <a:buChar char="♥"/>
            </a:pPr>
            <a:r>
              <a:rPr lang="fi-FI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Millaiset opit on hyviä ja hyväksi turvallisille suhteille?</a:t>
            </a:r>
          </a:p>
          <a:p>
            <a:pPr marL="800100" lvl="1" indent="-342900">
              <a:buFont typeface="Source Sans 3" panose="020B0604020202020204" charset="0"/>
              <a:buChar char="♥"/>
            </a:pPr>
            <a:r>
              <a:rPr lang="fi-FI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Millaiset opit voivat olla haitallisia ja lisätä epätasa-arvoa?</a:t>
            </a:r>
          </a:p>
          <a:p>
            <a:pPr lvl="1"/>
            <a:endParaRPr lang="fi-FI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>
              <a:buFont typeface="Source Sans 3" panose="020B0604020202020204" charset="0"/>
              <a:buChar char="♥"/>
            </a:pPr>
            <a:endParaRPr lang="fi-FI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>
              <a:buFont typeface="Source Sans 3" panose="020B0604020202020204" charset="0"/>
              <a:buChar char="♥"/>
            </a:pPr>
            <a:endParaRPr lang="fi-FI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/>
            <a:endParaRPr lang="fi-FI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1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0A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C0AB0-CBE4-8394-5000-76B3DB8A2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1A4216E-EE43-6F2B-C5D0-F3D04F10FCF3}"/>
              </a:ext>
            </a:extLst>
          </p:cNvPr>
          <p:cNvGrpSpPr/>
          <p:nvPr/>
        </p:nvGrpSpPr>
        <p:grpSpPr>
          <a:xfrm>
            <a:off x="656493" y="685800"/>
            <a:ext cx="10849707" cy="5486400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140D172-C554-AABF-2B80-42084DA1523B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705AA63-25CD-9C5A-D6A3-F65C2DBAB352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0B6EC6B8-8535-65B1-A780-A1077A0AC0AA}"/>
              </a:ext>
            </a:extLst>
          </p:cNvPr>
          <p:cNvGrpSpPr/>
          <p:nvPr/>
        </p:nvGrpSpPr>
        <p:grpSpPr>
          <a:xfrm>
            <a:off x="1582609" y="1375863"/>
            <a:ext cx="9026783" cy="869537"/>
            <a:chOff x="0" y="0"/>
            <a:chExt cx="3566136" cy="34352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2F3495D-33AA-A703-22B4-64814B4003CA}"/>
                </a:ext>
              </a:extLst>
            </p:cNvPr>
            <p:cNvSpPr/>
            <p:nvPr/>
          </p:nvSpPr>
          <p:spPr>
            <a:xfrm>
              <a:off x="0" y="0"/>
              <a:ext cx="3566136" cy="343521"/>
            </a:xfrm>
            <a:custGeom>
              <a:avLst/>
              <a:gdLst/>
              <a:ahLst/>
              <a:cxnLst/>
              <a:rect l="l" t="t" r="r" b="b"/>
              <a:pathLst>
                <a:path w="3566136" h="343521">
                  <a:moveTo>
                    <a:pt x="3362936" y="0"/>
                  </a:moveTo>
                  <a:lnTo>
                    <a:pt x="203200" y="0"/>
                  </a:lnTo>
                  <a:lnTo>
                    <a:pt x="0" y="171760"/>
                  </a:lnTo>
                  <a:lnTo>
                    <a:pt x="203200" y="343521"/>
                  </a:lnTo>
                  <a:lnTo>
                    <a:pt x="3362936" y="343521"/>
                  </a:lnTo>
                  <a:lnTo>
                    <a:pt x="3566136" y="171760"/>
                  </a:lnTo>
                  <a:lnTo>
                    <a:pt x="3362936" y="0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fi-FI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A50A888-9222-9FAC-9C72-8AC56A1489C4}"/>
                </a:ext>
              </a:extLst>
            </p:cNvPr>
            <p:cNvSpPr txBox="1"/>
            <p:nvPr/>
          </p:nvSpPr>
          <p:spPr>
            <a:xfrm>
              <a:off x="152400" y="-38100"/>
              <a:ext cx="3261336" cy="3816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Otsikko 1">
            <a:extLst>
              <a:ext uri="{FF2B5EF4-FFF2-40B4-BE49-F238E27FC236}">
                <a16:creationId xmlns:a16="http://schemas.microsoft.com/office/drawing/2014/main" id="{BA4F5B53-B7DC-E6F7-4315-303A27C4A6D9}"/>
              </a:ext>
            </a:extLst>
          </p:cNvPr>
          <p:cNvSpPr txBox="1">
            <a:spLocks/>
          </p:cNvSpPr>
          <p:nvPr/>
        </p:nvSpPr>
        <p:spPr>
          <a:xfrm>
            <a:off x="3041471" y="1093626"/>
            <a:ext cx="9150529" cy="1434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fi-FI" sz="3200"/>
              <a:t>Harjoitus 2: Tutkitaan asenteita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2CB6D01E-7869-5540-D0FA-BAB55288FA0F}"/>
              </a:ext>
            </a:extLst>
          </p:cNvPr>
          <p:cNvSpPr txBox="1"/>
          <p:nvPr/>
        </p:nvSpPr>
        <p:spPr>
          <a:xfrm>
            <a:off x="1278791" y="2469862"/>
            <a:ext cx="9751159" cy="33752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i-FI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Tutustu esimerkkiin lehtijutusta, somesisällöstä, laulun sanoista tai tv-ohjelman jaksosta/kohtauksesta, missä käsitellään parisuhteita tai sukupuolirooleja. </a:t>
            </a:r>
          </a:p>
          <a:p>
            <a:pPr marL="0" indent="0">
              <a:buNone/>
            </a:pPr>
            <a:endParaRPr lang="fi-FI" sz="20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fi-FI" sz="2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Mistä esimerkki kertoo?</a:t>
            </a: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fi-FI" sz="2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Millaisia asenteita </a:t>
            </a:r>
            <a:r>
              <a:rPr lang="fi-FI" sz="2000" kern="1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esimerkki</a:t>
            </a:r>
            <a:r>
              <a:rPr kumimoji="0" lang="fi-FI" sz="2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kuvaa? </a:t>
            </a: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i-FI" sz="2000" kern="1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Miten esimerkissä puhutaan naisista, miehistä, muista sukupuolista?</a:t>
            </a:r>
            <a:endParaRPr kumimoji="0" lang="fi-FI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fi-FI" sz="2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Miten epätasa-arvo tai tasa-arvo tulee esille? Onko esimerkissä vallankäyttöä?</a:t>
            </a: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i-FI" sz="2000" kern="1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Miten esimerkissä puhutaan parisuhteesta?</a:t>
            </a:r>
            <a:endParaRPr kumimoji="0" lang="fi-FI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342900" indent="-3429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fi-FI" sz="2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Vahvistaako nämä sisällöt turvallista ja tasa-arvoista parisuhdemallia?</a:t>
            </a:r>
          </a:p>
        </p:txBody>
      </p:sp>
    </p:spTree>
    <p:extLst>
      <p:ext uri="{BB962C8B-B14F-4D97-AF65-F5344CB8AC3E}">
        <p14:creationId xmlns:p14="http://schemas.microsoft.com/office/powerpoint/2010/main" val="965399222"/>
      </p:ext>
    </p:extLst>
  </p:cSld>
  <p:clrMapOvr>
    <a:masterClrMapping/>
  </p:clrMapOvr>
</p:sld>
</file>

<file path=ppt/theme/theme1.xml><?xml version="1.0" encoding="utf-8"?>
<a:theme xmlns:a="http://schemas.openxmlformats.org/drawingml/2006/main" name="ensijaturvakotienliitto_teema">
  <a:themeElements>
    <a:clrScheme name="ETKL">
      <a:dk1>
        <a:srgbClr val="3E403E"/>
      </a:dk1>
      <a:lt1>
        <a:srgbClr val="FFFFFF"/>
      </a:lt1>
      <a:dk2>
        <a:srgbClr val="373937"/>
      </a:dk2>
      <a:lt2>
        <a:srgbClr val="E7E6E6"/>
      </a:lt2>
      <a:accent1>
        <a:srgbClr val="0093A9"/>
      </a:accent1>
      <a:accent2>
        <a:srgbClr val="EB6B09"/>
      </a:accent2>
      <a:accent3>
        <a:srgbClr val="AE1F7B"/>
      </a:accent3>
      <a:accent4>
        <a:srgbClr val="008292"/>
      </a:accent4>
      <a:accent5>
        <a:srgbClr val="FDB727"/>
      </a:accent5>
      <a:accent6>
        <a:srgbClr val="BE2E1A"/>
      </a:accent6>
      <a:hlink>
        <a:srgbClr val="0093A9"/>
      </a:hlink>
      <a:folHlink>
        <a:srgbClr val="00788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äkivallattomuuden tukijat EU lippumalli" id="{6863C1D5-DFEA-46A1-9373-6E12C3BD07DD}" vid="{DD69E03D-136E-46CB-BD4E-A5CFA7DC98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ensijaturvakotienliitto_teema">
  <a:themeElements>
    <a:clrScheme name="ETKL">
      <a:dk1>
        <a:srgbClr val="3E403E"/>
      </a:dk1>
      <a:lt1>
        <a:srgbClr val="FFFFFF"/>
      </a:lt1>
      <a:dk2>
        <a:srgbClr val="373937"/>
      </a:dk2>
      <a:lt2>
        <a:srgbClr val="E7E6E6"/>
      </a:lt2>
      <a:accent1>
        <a:srgbClr val="0093A9"/>
      </a:accent1>
      <a:accent2>
        <a:srgbClr val="EB6B09"/>
      </a:accent2>
      <a:accent3>
        <a:srgbClr val="AE1F7B"/>
      </a:accent3>
      <a:accent4>
        <a:srgbClr val="008292"/>
      </a:accent4>
      <a:accent5>
        <a:srgbClr val="FDB727"/>
      </a:accent5>
      <a:accent6>
        <a:srgbClr val="BE2E1A"/>
      </a:accent6>
      <a:hlink>
        <a:srgbClr val="0093A9"/>
      </a:hlink>
      <a:folHlink>
        <a:srgbClr val="00788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äkivallattomuuden tukijat EU lippumalli" id="{6863C1D5-DFEA-46A1-9373-6E12C3BD07DD}" vid="{DD69E03D-136E-46CB-BD4E-A5CFA7DC9803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F0A0B925E5EA144B7B169B73BDD9AF5" ma:contentTypeVersion="13" ma:contentTypeDescription="Luo uusi asiakirja." ma:contentTypeScope="" ma:versionID="bfa0f6f2fbda114ef5d3b47d81a49992">
  <xsd:schema xmlns:xsd="http://www.w3.org/2001/XMLSchema" xmlns:xs="http://www.w3.org/2001/XMLSchema" xmlns:p="http://schemas.microsoft.com/office/2006/metadata/properties" xmlns:ns2="ce1820dd-1a3d-4cfb-b2b7-0b83cca208f3" xmlns:ns3="4cdcb2b8-7bc2-468f-8973-32c840071725" targetNamespace="http://schemas.microsoft.com/office/2006/metadata/properties" ma:root="true" ma:fieldsID="12cfa2f1b227885122add55852563f19" ns2:_="" ns3:_="">
    <xsd:import namespace="ce1820dd-1a3d-4cfb-b2b7-0b83cca208f3"/>
    <xsd:import namespace="4cdcb2b8-7bc2-468f-8973-32c8400717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1820dd-1a3d-4cfb-b2b7-0b83cca20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22ed1bed-8a91-47a9-b4e9-28d4b93dc7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cb2b8-7bc2-468f-8973-32c84007172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1a374da-8174-4ff5-a3b6-5622936e5bbd}" ma:internalName="TaxCatchAll" ma:showField="CatchAllData" ma:web="4cdcb2b8-7bc2-468f-8973-32c8400717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dcb2b8-7bc2-468f-8973-32c840071725" xsi:nil="true"/>
    <lcf76f155ced4ddcb4097134ff3c332f xmlns="ce1820dd-1a3d-4cfb-b2b7-0b83cca208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8433F3-6F88-438E-913C-CEE616674E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67DA79-CA1A-4621-ACAF-5B150D5D04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1820dd-1a3d-4cfb-b2b7-0b83cca208f3"/>
    <ds:schemaRef ds:uri="4cdcb2b8-7bc2-468f-8973-32c8400717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C0BAE4-04B0-491A-9801-19020B664638}">
  <ds:schemaRefs>
    <ds:schemaRef ds:uri="4cdcb2b8-7bc2-468f-8973-32c840071725"/>
    <ds:schemaRef ds:uri="ce1820dd-1a3d-4cfb-b2b7-0b83cca208f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Väkivallattomuuden tukijat hankeinfo </Template>
  <TotalTime>778</TotalTime>
  <Words>850</Words>
  <Application>Microsoft Office PowerPoint</Application>
  <PresentationFormat>Laajakuva</PresentationFormat>
  <Paragraphs>202</Paragraphs>
  <Slides>23</Slides>
  <Notes>18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23</vt:i4>
      </vt:variant>
    </vt:vector>
  </HeadingPairs>
  <TitlesOfParts>
    <vt:vector size="35" baseType="lpstr">
      <vt:lpstr>Open Sans Bold</vt:lpstr>
      <vt:lpstr>Source Sans 3 SemiBold</vt:lpstr>
      <vt:lpstr>Source Sans Pro</vt:lpstr>
      <vt:lpstr>Source Sans 3</vt:lpstr>
      <vt:lpstr>Arial</vt:lpstr>
      <vt:lpstr>Trebuchet MS</vt:lpstr>
      <vt:lpstr>Calibri</vt:lpstr>
      <vt:lpstr>Source Sans Pro Bold</vt:lpstr>
      <vt:lpstr>Aptos</vt:lpstr>
      <vt:lpstr>ensijaturvakotienliitto_teema</vt:lpstr>
      <vt:lpstr>Office Theme</vt:lpstr>
      <vt:lpstr>4_ensijaturvakotienliitto_teema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Ilona Mäki</dc:creator>
  <cp:keywords/>
  <dc:description/>
  <cp:lastModifiedBy>Ilona Mäki</cp:lastModifiedBy>
  <cp:revision>4</cp:revision>
  <cp:lastPrinted>2024-11-09T07:34:22Z</cp:lastPrinted>
  <dcterms:created xsi:type="dcterms:W3CDTF">2024-10-18T11:35:22Z</dcterms:created>
  <dcterms:modified xsi:type="dcterms:W3CDTF">2026-06-17T12:04:21Z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0x010100EF0A0B925E5EA144B7B169B73BDD9AF5</vt:lpwstr>
  </property>
</Properties>
</file>